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6" r:id="rId4"/>
    <p:sldId id="265" r:id="rId5"/>
    <p:sldId id="263" r:id="rId6"/>
    <p:sldId id="268" r:id="rId7"/>
    <p:sldId id="267" r:id="rId8"/>
    <p:sldId id="264" r:id="rId9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Kliknutím upravte štýl predlohy podnadpisov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56FD2-E1D9-443B-9E18-4455B6652659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9C6F-7F91-46D1-934D-28123B3139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57655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56FD2-E1D9-443B-9E18-4455B6652659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9C6F-7F91-46D1-934D-28123B3139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84691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56FD2-E1D9-443B-9E18-4455B6652659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9C6F-7F91-46D1-934D-28123B3139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2762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56FD2-E1D9-443B-9E18-4455B6652659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9C6F-7F91-46D1-934D-28123B3139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9414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56FD2-E1D9-443B-9E18-4455B6652659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9C6F-7F91-46D1-934D-28123B3139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176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56FD2-E1D9-443B-9E18-4455B6652659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9C6F-7F91-46D1-934D-28123B3139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0121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56FD2-E1D9-443B-9E18-4455B6652659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9C6F-7F91-46D1-934D-28123B3139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2205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56FD2-E1D9-443B-9E18-4455B6652659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9C6F-7F91-46D1-934D-28123B3139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2098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56FD2-E1D9-443B-9E18-4455B6652659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9C6F-7F91-46D1-934D-28123B3139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68584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56FD2-E1D9-443B-9E18-4455B6652659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9C6F-7F91-46D1-934D-28123B3139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7945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56FD2-E1D9-443B-9E18-4455B6652659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9C6F-7F91-46D1-934D-28123B3139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30236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56FD2-E1D9-443B-9E18-4455B6652659}" type="datetimeFigureOut">
              <a:rPr lang="sk-SK" smtClean="0"/>
              <a:t>6.7.2020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39C6F-7F91-46D1-934D-28123B3139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26161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52055"/>
            <a:ext cx="10515600" cy="4301836"/>
          </a:xfrm>
        </p:spPr>
        <p:txBody>
          <a:bodyPr>
            <a:normAutofit/>
          </a:bodyPr>
          <a:lstStyle/>
          <a:p>
            <a:pPr algn="ctr"/>
            <a:r>
              <a:rPr lang="sk-SK" sz="60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  <a:t>INVESTOVANIE </a:t>
            </a:r>
            <a:br>
              <a:rPr lang="sk-SK" sz="60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</a:br>
            <a:r>
              <a:rPr lang="sk-SK" sz="60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  <a:t/>
            </a:r>
            <a:br>
              <a:rPr lang="sk-SK" sz="60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</a:br>
            <a:r>
              <a:rPr lang="sk-SK" sz="60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  <a:t>SPORENIE</a:t>
            </a:r>
            <a:br>
              <a:rPr lang="sk-SK" sz="60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</a:br>
            <a:r>
              <a:rPr lang="sk-SK" sz="60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  <a:t/>
            </a:r>
            <a:br>
              <a:rPr lang="sk-SK" sz="60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</a:br>
            <a:r>
              <a:rPr lang="sk-SK" sz="60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  <a:t>NÚDZOVÝ FOND</a:t>
            </a:r>
            <a:endParaRPr lang="sk-SK" sz="6000" dirty="0">
              <a:solidFill>
                <a:srgbClr val="FFC000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1608" y="0"/>
            <a:ext cx="1676190" cy="11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220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  <a:t>INVESTOVANIE </a:t>
            </a:r>
            <a:endParaRPr lang="sk-SK" dirty="0">
              <a:solidFill>
                <a:srgbClr val="FFC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1091046" y="1809894"/>
            <a:ext cx="6047509" cy="37490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sk-SK" sz="2000" b="0" i="0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</a:rPr>
              <a:t>Vynaloženie určitej sumy peňazí so zámerom dosiahnuť v budúcnosti výnos, teda zisk.</a:t>
            </a:r>
          </a:p>
          <a:p>
            <a:pPr>
              <a:lnSpc>
                <a:spcPct val="150000"/>
              </a:lnSpc>
            </a:pPr>
            <a:endParaRPr lang="sk-SK" sz="2000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>
              <a:lnSpc>
                <a:spcPct val="150000"/>
              </a:lnSpc>
            </a:pPr>
            <a:r>
              <a:rPr lang="sk-SK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Investovať môžeme do: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sk-SK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cenných papierov, investičných fondov, 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sk-SK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nehnuteľností, 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sk-SK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umeleckých diel a zbierok, predmetov z drahých kovov...</a:t>
            </a:r>
            <a:endParaRPr lang="sk-SK" sz="2000" dirty="0">
              <a:latin typeface="Bookman Old Style" panose="020506040505050202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97"/>
          <a:stretch/>
        </p:blipFill>
        <p:spPr>
          <a:xfrm>
            <a:off x="1091046" y="405001"/>
            <a:ext cx="2387806" cy="136501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500" y="1690688"/>
            <a:ext cx="2329348" cy="17314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800" y="3834675"/>
            <a:ext cx="1619048" cy="243127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4709" y="3422170"/>
            <a:ext cx="2862606" cy="1941205"/>
          </a:xfrm>
          <a:prstGeom prst="rect">
            <a:avLst/>
          </a:prstGeom>
        </p:spPr>
      </p:pic>
      <p:pic>
        <p:nvPicPr>
          <p:cNvPr id="11" name="Obrázok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705" y="-2275"/>
            <a:ext cx="1676190" cy="11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233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  <a:t>INVESTIČNÉ  KRITÉRIÁ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/>
              <a:t>Výnosnosť</a:t>
            </a:r>
            <a:r>
              <a:rPr lang="sk-SK" dirty="0" smtClean="0"/>
              <a:t> – aké príjmy alebo zisk dosiahneme z investície</a:t>
            </a:r>
          </a:p>
          <a:p>
            <a:r>
              <a:rPr lang="sk-SK" b="1" dirty="0" smtClean="0"/>
              <a:t>Doba návratu </a:t>
            </a:r>
            <a:r>
              <a:rPr lang="sk-SK" dirty="0" smtClean="0"/>
              <a:t>– čas, za aký sa nám vynaložené prostriedky vrátia</a:t>
            </a:r>
          </a:p>
          <a:p>
            <a:r>
              <a:rPr lang="sk-SK" b="1" dirty="0"/>
              <a:t>Rizikovosť</a:t>
            </a:r>
            <a:r>
              <a:rPr lang="sk-SK" dirty="0"/>
              <a:t> – </a:t>
            </a:r>
            <a:r>
              <a:rPr lang="sk-SK" dirty="0" smtClean="0"/>
              <a:t>aké veľké je riziko, že očakávané </a:t>
            </a:r>
            <a:r>
              <a:rPr lang="sk-SK" dirty="0"/>
              <a:t>príjmy </a:t>
            </a:r>
            <a:r>
              <a:rPr lang="sk-SK" dirty="0" smtClean="0"/>
              <a:t>nedosiahneme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 smtClean="0"/>
              <a:t>Nie každá vynaložená suma je investíciou</a:t>
            </a:r>
          </a:p>
          <a:p>
            <a:pPr marL="0" indent="0">
              <a:buNone/>
            </a:pPr>
            <a:endParaRPr lang="sk-SK" dirty="0" smtClean="0"/>
          </a:p>
          <a:p>
            <a:endParaRPr lang="sk-SK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558776"/>
            <a:ext cx="2629686" cy="17531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244" y="5128181"/>
            <a:ext cx="1597632" cy="14375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866" y="4468143"/>
            <a:ext cx="2865944" cy="18437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8969" y="5128181"/>
            <a:ext cx="1538099" cy="1384019"/>
          </a:xfrm>
          <a:prstGeom prst="rect">
            <a:avLst/>
          </a:prstGeom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705" y="29888"/>
            <a:ext cx="1676190" cy="11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665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FFC000"/>
                </a:solidFill>
                <a:latin typeface="Arial Rounded MT Bold" panose="020F0704030504030204" pitchFamily="34" charset="0"/>
              </a:rPr>
              <a:t>SPORENIE</a:t>
            </a:r>
            <a:endParaRPr lang="sk-SK" dirty="0"/>
          </a:p>
        </p:txBody>
      </p:sp>
      <p:sp>
        <p:nvSpPr>
          <p:cNvPr id="3" name="Obdĺžnik 5"/>
          <p:cNvSpPr/>
          <p:nvPr/>
        </p:nvSpPr>
        <p:spPr>
          <a:xfrm>
            <a:off x="1714500" y="1797627"/>
            <a:ext cx="8139362" cy="324681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sk-SK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Odkladanie určitej čiastky peňazí. </a:t>
            </a:r>
            <a:br>
              <a:rPr lang="sk-SK" sz="2400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r>
              <a:rPr lang="sk-SK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Môžeme sporiť </a:t>
            </a:r>
            <a:endParaRPr lang="sk-SK" sz="2400" dirty="0" smtClean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sk-SK" sz="24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bez </a:t>
            </a:r>
            <a:r>
              <a:rPr lang="sk-SK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zhodnocovania peňazí (doma) </a:t>
            </a:r>
            <a:endParaRPr lang="sk-SK" sz="2400" dirty="0" smtClean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sk-SK" sz="24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s </a:t>
            </a:r>
            <a:r>
              <a:rPr lang="sk-SK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cieleným zhodnocovaním – </a:t>
            </a:r>
            <a:r>
              <a:rPr lang="sk-SK" sz="24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v banke </a:t>
            </a:r>
            <a:r>
              <a:rPr lang="sk-SK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(úrok). 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47" y="4715258"/>
            <a:ext cx="2567361" cy="1707022"/>
          </a:xfrm>
          <a:prstGeom prst="rect">
            <a:avLst/>
          </a:prstGeom>
        </p:spPr>
      </p:pic>
      <p:pic>
        <p:nvPicPr>
          <p:cNvPr id="5" name="Obrázo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705" y="0"/>
            <a:ext cx="1676190" cy="11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519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  <a:t>NÚDZOVÝ  FOND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11984"/>
            <a:ext cx="10515600" cy="4564979"/>
          </a:xfrm>
        </p:spPr>
        <p:txBody>
          <a:bodyPr>
            <a:normAutofit lnSpcReduction="10000"/>
          </a:bodyPr>
          <a:lstStyle/>
          <a:p>
            <a:r>
              <a:rPr lang="sk-SK" b="1" dirty="0"/>
              <a:t>Čo je núdzový fond?</a:t>
            </a:r>
            <a:r>
              <a:rPr lang="sk-SK" dirty="0"/>
              <a:t> Bankový účet s peniazmi </a:t>
            </a:r>
            <a:r>
              <a:rPr lang="sk-SK" dirty="0" smtClean="0"/>
              <a:t>na </a:t>
            </a:r>
            <a:r>
              <a:rPr lang="sk-SK" dirty="0"/>
              <a:t>pokrytie veľkých </a:t>
            </a:r>
            <a:r>
              <a:rPr lang="sk-SK" dirty="0" smtClean="0"/>
              <a:t>nečakaných výdavkov - zdravotný </a:t>
            </a:r>
            <a:r>
              <a:rPr lang="sk-SK" dirty="0"/>
              <a:t>problém, </a:t>
            </a:r>
            <a:r>
              <a:rPr lang="sk-SK" dirty="0" smtClean="0"/>
              <a:t>oprava auta, nezamestnanosť</a:t>
            </a:r>
            <a:r>
              <a:rPr lang="sk-SK" dirty="0"/>
              <a:t>.</a:t>
            </a:r>
          </a:p>
          <a:p>
            <a:r>
              <a:rPr lang="sk-SK" b="1" dirty="0"/>
              <a:t>Prečo </a:t>
            </a:r>
            <a:r>
              <a:rPr lang="sk-SK" b="1" dirty="0" smtClean="0"/>
              <a:t>potrebujeme </a:t>
            </a:r>
            <a:r>
              <a:rPr lang="sk-SK" b="1" dirty="0"/>
              <a:t>núdzový fond?</a:t>
            </a:r>
            <a:r>
              <a:rPr lang="sk-SK" dirty="0"/>
              <a:t> </a:t>
            </a:r>
            <a:r>
              <a:rPr lang="sk-SK" dirty="0" smtClean="0"/>
              <a:t>Aby nás v čase </a:t>
            </a:r>
            <a:r>
              <a:rPr lang="sk-SK" dirty="0"/>
              <a:t>potreby </a:t>
            </a:r>
            <a:r>
              <a:rPr lang="sk-SK" dirty="0" smtClean="0"/>
              <a:t>udržal </a:t>
            </a:r>
            <a:r>
              <a:rPr lang="sk-SK" dirty="0"/>
              <a:t>nad </a:t>
            </a:r>
            <a:r>
              <a:rPr lang="sk-SK" dirty="0" smtClean="0"/>
              <a:t>vodou </a:t>
            </a:r>
            <a:r>
              <a:rPr lang="sk-SK" dirty="0"/>
              <a:t>bez toho, aby </a:t>
            </a:r>
            <a:r>
              <a:rPr lang="sk-SK" dirty="0" smtClean="0"/>
              <a:t>sme sa museli zadĺžiť úverom. (hlavne, ak už nejaký máme). </a:t>
            </a:r>
            <a:endParaRPr lang="sk-SK" dirty="0"/>
          </a:p>
          <a:p>
            <a:r>
              <a:rPr lang="sk-SK" b="1" dirty="0"/>
              <a:t>Aký by mal byť núdzový fond?</a:t>
            </a:r>
            <a:r>
              <a:rPr lang="sk-SK" dirty="0"/>
              <a:t> </a:t>
            </a:r>
            <a:r>
              <a:rPr lang="sk-SK" dirty="0" smtClean="0"/>
              <a:t>Závisí </a:t>
            </a:r>
            <a:r>
              <a:rPr lang="sk-SK" dirty="0"/>
              <a:t>od </a:t>
            </a:r>
            <a:r>
              <a:rPr lang="sk-SK" dirty="0" smtClean="0"/>
              <a:t>finančnej situácie. Odporúčanie: suma na pokrytie </a:t>
            </a:r>
            <a:r>
              <a:rPr lang="sk-SK" dirty="0"/>
              <a:t>životných nákladov na </a:t>
            </a:r>
            <a:r>
              <a:rPr lang="sk-SK" dirty="0" smtClean="0"/>
              <a:t>3 - 6 </a:t>
            </a:r>
            <a:r>
              <a:rPr lang="sk-SK" dirty="0"/>
              <a:t>mesiacov. </a:t>
            </a:r>
            <a:endParaRPr lang="sk-SK" dirty="0" smtClean="0"/>
          </a:p>
          <a:p>
            <a:r>
              <a:rPr lang="sk-SK" b="1" dirty="0" smtClean="0"/>
              <a:t>Ako </a:t>
            </a:r>
            <a:r>
              <a:rPr lang="sk-SK" b="1" dirty="0"/>
              <a:t>vybudovať núdzový fond?</a:t>
            </a:r>
            <a:r>
              <a:rPr lang="sk-SK" dirty="0"/>
              <a:t> </a:t>
            </a:r>
            <a:r>
              <a:rPr lang="sk-SK" dirty="0" smtClean="0"/>
              <a:t>Treba si nastaviť mesačný </a:t>
            </a:r>
            <a:r>
              <a:rPr lang="sk-SK" dirty="0"/>
              <a:t>cieľ úspor. Tým </a:t>
            </a:r>
            <a:r>
              <a:rPr lang="sk-SK" dirty="0" smtClean="0"/>
              <a:t>vznikne zvyk </a:t>
            </a:r>
            <a:r>
              <a:rPr lang="sk-SK" dirty="0"/>
              <a:t>pravidelne šetriť </a:t>
            </a:r>
            <a:r>
              <a:rPr lang="sk-SK" dirty="0" smtClean="0"/>
              <a:t>(napr. trvalý príkaz na pravidelný prevod peňazí z osobného účtu vždy po výplate).</a:t>
            </a:r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810" y="0"/>
            <a:ext cx="1676190" cy="11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076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  <a:t>PRÍPADOVÁ  ŠTÚDIA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>
                <a:solidFill>
                  <a:schemeClr val="accent4"/>
                </a:solidFill>
              </a:rPr>
              <a:t>ČLENOVIA RODINY:</a:t>
            </a:r>
          </a:p>
          <a:p>
            <a:pPr marL="0" indent="0">
              <a:buNone/>
            </a:pPr>
            <a:endParaRPr lang="sk-SK" dirty="0">
              <a:solidFill>
                <a:schemeClr val="accent4"/>
              </a:solidFill>
            </a:endParaRPr>
          </a:p>
          <a:p>
            <a:r>
              <a:rPr lang="sk-SK" dirty="0"/>
              <a:t>Otec</a:t>
            </a:r>
          </a:p>
          <a:p>
            <a:r>
              <a:rPr lang="sk-SK" dirty="0"/>
              <a:t>Matka</a:t>
            </a:r>
          </a:p>
          <a:p>
            <a:r>
              <a:rPr lang="sk-SK" dirty="0"/>
              <a:t>X detí vo veku XXX</a:t>
            </a:r>
          </a:p>
          <a:p>
            <a:r>
              <a:rPr lang="sk-SK" dirty="0"/>
              <a:t>Ďalší člen rodiny (starí rodičia)</a:t>
            </a:r>
          </a:p>
          <a:p>
            <a:endParaRPr lang="sk-S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>
                <a:solidFill>
                  <a:schemeClr val="accent4"/>
                </a:solidFill>
              </a:rPr>
              <a:t>RODINNÝ MESAČNÝ PRÍJEM:</a:t>
            </a:r>
          </a:p>
          <a:p>
            <a:pPr marL="0" indent="0">
              <a:buNone/>
            </a:pPr>
            <a:endParaRPr lang="sk-SK" dirty="0">
              <a:solidFill>
                <a:schemeClr val="accent4"/>
              </a:solidFill>
            </a:endParaRPr>
          </a:p>
          <a:p>
            <a:r>
              <a:rPr lang="sk-SK" dirty="0"/>
              <a:t>Otec:	XXX €</a:t>
            </a:r>
          </a:p>
          <a:p>
            <a:r>
              <a:rPr lang="sk-SK" dirty="0"/>
              <a:t>Matka: 	XXX €</a:t>
            </a:r>
          </a:p>
          <a:p>
            <a:r>
              <a:rPr lang="sk-SK" dirty="0"/>
              <a:t>Iný člen rodiny: 	  XXX €</a:t>
            </a:r>
          </a:p>
          <a:p>
            <a:r>
              <a:rPr lang="sk-SK" dirty="0"/>
              <a:t>Rodinné prídavky: XXX €</a:t>
            </a:r>
          </a:p>
          <a:p>
            <a:endParaRPr lang="sk-SK" dirty="0"/>
          </a:p>
        </p:txBody>
      </p:sp>
      <p:pic>
        <p:nvPicPr>
          <p:cNvPr id="5" name="Picture 2" descr="SÃºvisiaci obrÃ¡z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9245" y="4812678"/>
            <a:ext cx="1804555" cy="1675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Obrázo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705" y="0"/>
            <a:ext cx="1676190" cy="11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18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0" y="443060"/>
            <a:ext cx="10515600" cy="1602555"/>
          </a:xfrm>
        </p:spPr>
        <p:txBody>
          <a:bodyPr>
            <a:normAutofit fontScale="90000"/>
          </a:bodyPr>
          <a:lstStyle/>
          <a:p>
            <a:pPr algn="ctr"/>
            <a:r>
              <a:rPr lang="sk-SK" sz="44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  <a:t/>
            </a:r>
            <a:br>
              <a:rPr lang="sk-SK" sz="44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</a:br>
            <a:r>
              <a:rPr lang="sk-SK" sz="4400" dirty="0">
                <a:solidFill>
                  <a:srgbClr val="FFC000"/>
                </a:solidFill>
                <a:latin typeface="Arial Rounded MT Bold" panose="020F0704030504030204" pitchFamily="34" charset="0"/>
              </a:rPr>
              <a:t/>
            </a:r>
            <a:br>
              <a:rPr lang="sk-SK" sz="4400" dirty="0">
                <a:solidFill>
                  <a:srgbClr val="FFC000"/>
                </a:solidFill>
                <a:latin typeface="Arial Rounded MT Bold" panose="020F0704030504030204" pitchFamily="34" charset="0"/>
              </a:rPr>
            </a:br>
            <a:r>
              <a:rPr lang="sk-SK" sz="44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  <a:t>ÚLOHA</a:t>
            </a:r>
            <a:r>
              <a:rPr lang="sk-SK" dirty="0">
                <a:solidFill>
                  <a:srgbClr val="FFC000"/>
                </a:solidFill>
                <a:latin typeface="Arial Rounded MT Bold" panose="020F0704030504030204" pitchFamily="34" charset="0"/>
              </a:rPr>
              <a:t/>
            </a:r>
            <a:br>
              <a:rPr lang="sk-SK" dirty="0">
                <a:solidFill>
                  <a:srgbClr val="FFC000"/>
                </a:solidFill>
                <a:latin typeface="Arial Rounded MT Bold" panose="020F0704030504030204" pitchFamily="34" charset="0"/>
              </a:rPr>
            </a:br>
            <a:endParaRPr lang="sk-SK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1850" y="1630837"/>
            <a:ext cx="10515600" cy="467562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800" dirty="0" smtClean="0"/>
              <a:t>Zváž všetky príjmy a výdavky a vytvor rodinný rozpočet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800" dirty="0" smtClean="0"/>
              <a:t>Porozmýšľaj o potrebe vytvorenia núdzového fondu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800" dirty="0" smtClean="0"/>
              <a:t>Zisti, či tvoja rodina môže ušetriť nejaké peniaze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800" dirty="0" smtClean="0"/>
              <a:t>Navrhni 	– do čoho môže vaša rodina investovať</a:t>
            </a:r>
          </a:p>
          <a:p>
            <a:r>
              <a:rPr lang="sk-SK" sz="2800" dirty="0" smtClean="0"/>
              <a:t>		- koľko času potrebujete, aby ste našetrili na danú vec</a:t>
            </a:r>
          </a:p>
          <a:p>
            <a:r>
              <a:rPr lang="sk-SK" sz="2800" dirty="0" smtClean="0"/>
              <a:t>		- čiastku, ktorú budete mesačne odkladať</a:t>
            </a:r>
          </a:p>
          <a:p>
            <a:endParaRPr lang="sk-SK" sz="3200" dirty="0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9355" y="53861"/>
            <a:ext cx="1676190" cy="11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740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51111"/>
          </a:xfrm>
        </p:spPr>
        <p:txBody>
          <a:bodyPr>
            <a:normAutofit/>
          </a:bodyPr>
          <a:lstStyle/>
          <a:p>
            <a:pPr algn="ctr"/>
            <a:r>
              <a:rPr lang="sk-SK" dirty="0">
                <a:solidFill>
                  <a:srgbClr val="FFC000"/>
                </a:solidFill>
                <a:latin typeface="Arial Rounded MT Bold" panose="020F0704030504030204" pitchFamily="34" charset="0"/>
              </a:rPr>
              <a:t/>
            </a:r>
            <a:br>
              <a:rPr lang="sk-SK" dirty="0">
                <a:solidFill>
                  <a:srgbClr val="FFC000"/>
                </a:solidFill>
                <a:latin typeface="Arial Rounded MT Bold" panose="020F0704030504030204" pitchFamily="34" charset="0"/>
              </a:rPr>
            </a:br>
            <a:r>
              <a:rPr lang="sk-SK" sz="60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  <a:t>ĎAKUJEM </a:t>
            </a:r>
            <a:br>
              <a:rPr lang="sk-SK" sz="60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</a:br>
            <a:r>
              <a:rPr lang="sk-SK" sz="60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  <a:t>ZA </a:t>
            </a:r>
            <a:br>
              <a:rPr lang="sk-SK" sz="60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</a:br>
            <a:r>
              <a:rPr lang="sk-SK" sz="60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  <a:t>POZORNOSŤ</a:t>
            </a:r>
            <a:r>
              <a:rPr lang="sk-SK" sz="6000" dirty="0">
                <a:solidFill>
                  <a:srgbClr val="FFC000"/>
                </a:solidFill>
                <a:latin typeface="Arial Rounded MT Bold" panose="020F0704030504030204" pitchFamily="34" charset="0"/>
              </a:rPr>
              <a:t/>
            </a:r>
            <a:br>
              <a:rPr lang="sk-SK" sz="6000" dirty="0">
                <a:solidFill>
                  <a:srgbClr val="FFC000"/>
                </a:solidFill>
                <a:latin typeface="Arial Rounded MT Bold" panose="020F0704030504030204" pitchFamily="34" charset="0"/>
              </a:rPr>
            </a:br>
            <a:endParaRPr lang="sk-SK" sz="6000" dirty="0"/>
          </a:p>
        </p:txBody>
      </p:sp>
    </p:spTree>
    <p:extLst>
      <p:ext uri="{BB962C8B-B14F-4D97-AF65-F5344CB8AC3E}">
        <p14:creationId xmlns:p14="http://schemas.microsoft.com/office/powerpoint/2010/main" val="2289805100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191</TotalTime>
  <Words>220</Words>
  <Application>Microsoft Office PowerPoint</Application>
  <PresentationFormat>Širokouhlá</PresentationFormat>
  <Paragraphs>44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4" baseType="lpstr">
      <vt:lpstr>Arial</vt:lpstr>
      <vt:lpstr>Arial Rounded MT Bold</vt:lpstr>
      <vt:lpstr>Bookman Old Style</vt:lpstr>
      <vt:lpstr>Calibri</vt:lpstr>
      <vt:lpstr>Calibri Light</vt:lpstr>
      <vt:lpstr>Motív balíka Office</vt:lpstr>
      <vt:lpstr>INVESTOVANIE   SPORENIE  NÚDZOVÝ FOND</vt:lpstr>
      <vt:lpstr>INVESTOVANIE </vt:lpstr>
      <vt:lpstr>INVESTIČNÉ  KRITÉRIÁ</vt:lpstr>
      <vt:lpstr>SPORENIE</vt:lpstr>
      <vt:lpstr>NÚDZOVÝ  FOND</vt:lpstr>
      <vt:lpstr>PRÍPADOVÁ  ŠTÚDIA</vt:lpstr>
      <vt:lpstr>  ÚLOHA </vt:lpstr>
      <vt:lpstr> ĎAKUJEM  ZA  POZORNOSŤ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Ivana</dc:creator>
  <cp:lastModifiedBy>Andrea Eliášová</cp:lastModifiedBy>
  <cp:revision>30</cp:revision>
  <dcterms:created xsi:type="dcterms:W3CDTF">2018-05-06T14:43:24Z</dcterms:created>
  <dcterms:modified xsi:type="dcterms:W3CDTF">2020-07-06T07:15:26Z</dcterms:modified>
</cp:coreProperties>
</file>