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936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283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514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57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213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204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8549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0268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595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593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008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01544-F761-4B9F-8680-465D0B4EBD4A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61498-60C4-406A-9788-6E24340264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239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  <a:t>INVESTING</a:t>
            </a:r>
            <a:b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  <a:t>SAVING</a:t>
            </a:r>
            <a:b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5400" b="1" dirty="0" smtClean="0">
                <a:solidFill>
                  <a:schemeClr val="accent6">
                    <a:lumMod val="75000"/>
                  </a:schemeClr>
                </a:solidFill>
              </a:rPr>
              <a:t>EMERGENCY  FUND </a:t>
            </a:r>
            <a:endParaRPr lang="sk-SK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810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026" y="0"/>
            <a:ext cx="1305868" cy="927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                   INVESTING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5712"/>
            <a:ext cx="10515600" cy="4221251"/>
          </a:xfrm>
        </p:spPr>
        <p:txBody>
          <a:bodyPr/>
          <a:lstStyle/>
          <a:p>
            <a:pPr marL="0" indent="0">
              <a:buNone/>
            </a:pPr>
            <a:r>
              <a:rPr lang="sk-SK" dirty="0" smtClean="0"/>
              <a:t>The act of allocating funds to an </a:t>
            </a:r>
          </a:p>
          <a:p>
            <a:pPr marL="0" indent="0">
              <a:buNone/>
            </a:pPr>
            <a:r>
              <a:rPr lang="sk-SK" dirty="0" smtClean="0"/>
              <a:t>asset with the expectation of </a:t>
            </a:r>
          </a:p>
          <a:p>
            <a:pPr marL="0" indent="0">
              <a:buNone/>
            </a:pPr>
            <a:r>
              <a:rPr lang="sk-SK" dirty="0" smtClean="0"/>
              <a:t>generating an income or profit.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We can invest money in:</a:t>
            </a:r>
          </a:p>
          <a:p>
            <a:pPr>
              <a:buFontTx/>
              <a:buChar char="-"/>
            </a:pPr>
            <a:r>
              <a:rPr lang="sk-SK" dirty="0" smtClean="0"/>
              <a:t>securities, investment funds</a:t>
            </a:r>
          </a:p>
          <a:p>
            <a:pPr>
              <a:buFontTx/>
              <a:buChar char="-"/>
            </a:pPr>
            <a:r>
              <a:rPr lang="sk-SK" dirty="0" smtClean="0"/>
              <a:t>purchase of a real estate, </a:t>
            </a:r>
          </a:p>
          <a:p>
            <a:pPr>
              <a:buFontTx/>
              <a:buChar char="-"/>
            </a:pPr>
            <a:r>
              <a:rPr lang="sk-SK" dirty="0" smtClean="0"/>
              <a:t>works of art and collections, etc.</a:t>
            </a: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97"/>
          <a:stretch/>
        </p:blipFill>
        <p:spPr>
          <a:xfrm>
            <a:off x="838200" y="458183"/>
            <a:ext cx="2387806" cy="13650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099" y="2492511"/>
            <a:ext cx="2448785" cy="18365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4845" y="734169"/>
            <a:ext cx="2450517" cy="167652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884" y="4395355"/>
            <a:ext cx="2375478" cy="178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4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Investing  criteria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4309" cy="4351338"/>
          </a:xfrm>
        </p:spPr>
        <p:txBody>
          <a:bodyPr/>
          <a:lstStyle/>
          <a:p>
            <a:r>
              <a:rPr lang="sk-SK" b="1" dirty="0" smtClean="0"/>
              <a:t>Rate of return </a:t>
            </a:r>
            <a:r>
              <a:rPr lang="sk-SK" dirty="0" smtClean="0"/>
              <a:t>– what profit or utility will be gained from the investment</a:t>
            </a:r>
          </a:p>
          <a:p>
            <a:r>
              <a:rPr lang="sk-SK" b="1" dirty="0" smtClean="0"/>
              <a:t>Payback period </a:t>
            </a:r>
            <a:r>
              <a:rPr lang="sk-SK" dirty="0" smtClean="0"/>
              <a:t>– time at which the spent expenditures will be returned</a:t>
            </a:r>
          </a:p>
          <a:p>
            <a:r>
              <a:rPr lang="sk-SK" b="1" dirty="0" smtClean="0"/>
              <a:t>Risk rate </a:t>
            </a:r>
            <a:r>
              <a:rPr lang="sk-SK" dirty="0" smtClean="0"/>
              <a:t>– the probability of not gaining expected profit or utility</a:t>
            </a:r>
          </a:p>
          <a:p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Note: Not every incurred amount is an investment: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760" y="4800600"/>
            <a:ext cx="1835151" cy="13763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628" y="5065280"/>
            <a:ext cx="1111683" cy="11116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225" y="5189682"/>
            <a:ext cx="1265585" cy="11222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563" y="4800600"/>
            <a:ext cx="2064545" cy="1376363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3484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190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SAVING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848" y="2515207"/>
            <a:ext cx="2568633" cy="1708265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1012075" y="1340428"/>
            <a:ext cx="10341725" cy="4836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Putting certain amount of disposable income asaid.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We can save </a:t>
            </a:r>
          </a:p>
          <a:p>
            <a:pPr>
              <a:buFontTx/>
              <a:buChar char="-"/>
            </a:pPr>
            <a:r>
              <a:rPr lang="sk-SK" dirty="0" smtClean="0"/>
              <a:t>without appreciation of money (at home) or </a:t>
            </a:r>
          </a:p>
          <a:p>
            <a:pPr>
              <a:buFontTx/>
              <a:buChar char="-"/>
            </a:pPr>
            <a:r>
              <a:rPr lang="sk-SK" dirty="0" smtClean="0"/>
              <a:t>with appreciation of money by gaining interests (in a bank)</a:t>
            </a:r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671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35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EMERGENCY  FUND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WHAT</a:t>
            </a:r>
            <a:r>
              <a:rPr lang="sk-SK" b="1" dirty="0" smtClean="0"/>
              <a:t> is it?                                                                                                                </a:t>
            </a:r>
            <a:r>
              <a:rPr lang="sk-SK" dirty="0" smtClean="0"/>
              <a:t> A bank account to save money on in order to cover big, unexpected expences – a health problem, a car repair, one´s unemployment, etc.</a:t>
            </a:r>
          </a:p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WHY</a:t>
            </a:r>
            <a:r>
              <a:rPr lang="sk-SK" b="1" dirty="0" smtClean="0"/>
              <a:t> do we need it?                                                                                                </a:t>
            </a:r>
            <a:r>
              <a:rPr lang="sk-SK" dirty="0" smtClean="0"/>
              <a:t>To keep us safe in a case of need, without the necessity of getting into debt (mostly if we already have a loan)</a:t>
            </a:r>
          </a:p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HOW MUCH </a:t>
            </a:r>
            <a:r>
              <a:rPr lang="sk-SK" b="1" dirty="0" smtClean="0"/>
              <a:t>should it be?                                                                                    </a:t>
            </a:r>
            <a:r>
              <a:rPr lang="sk-SK" dirty="0" smtClean="0"/>
              <a:t>The amount that covers one´s life costs for 3 - 6  months is recommended. In fact it depends on the saver´s financial situation. </a:t>
            </a:r>
          </a:p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HOW</a:t>
            </a:r>
            <a:r>
              <a:rPr lang="sk-SK" b="1" dirty="0" smtClean="0"/>
              <a:t> to build it?                                                                                                     </a:t>
            </a:r>
            <a:r>
              <a:rPr lang="sk-SK" dirty="0" smtClean="0"/>
              <a:t>Set the monthly savings level. That creates a habbit of regular saving (for example permanent payment order for the transfer of money from one´s personal bank account)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181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28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CASE  STUDY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>
                <a:solidFill>
                  <a:schemeClr val="accent6">
                    <a:lumMod val="75000"/>
                  </a:schemeClr>
                </a:solidFill>
              </a:rPr>
              <a:t>FAMILY MEMBERS:</a:t>
            </a:r>
            <a:r>
              <a:rPr lang="sk-SK" sz="2400" dirty="0" smtClean="0"/>
              <a:t>				</a:t>
            </a:r>
            <a:r>
              <a:rPr lang="sk-SK" sz="2400" dirty="0" smtClean="0">
                <a:solidFill>
                  <a:schemeClr val="accent6">
                    <a:lumMod val="75000"/>
                  </a:schemeClr>
                </a:solidFill>
              </a:rPr>
              <a:t>MONTHLY</a:t>
            </a:r>
            <a:r>
              <a:rPr lang="sk-SK" sz="2400" dirty="0" smtClean="0"/>
              <a:t> </a:t>
            </a:r>
            <a:r>
              <a:rPr lang="sk-SK" sz="2400" dirty="0" smtClean="0">
                <a:solidFill>
                  <a:schemeClr val="accent6">
                    <a:lumMod val="75000"/>
                  </a:schemeClr>
                </a:solidFill>
              </a:rPr>
              <a:t>FAMILY INCOME:</a:t>
            </a:r>
          </a:p>
          <a:p>
            <a:pPr marL="0" indent="0">
              <a:buNone/>
            </a:pPr>
            <a:r>
              <a:rPr lang="sk-SK" sz="2400" dirty="0" smtClean="0"/>
              <a:t>Parent 1					Parent 1:   	xxx €</a:t>
            </a:r>
          </a:p>
          <a:p>
            <a:pPr marL="0" indent="0">
              <a:buNone/>
            </a:pPr>
            <a:r>
              <a:rPr lang="sk-SK" sz="2400" dirty="0" smtClean="0"/>
              <a:t>Parent 2					Parent 2: 	xxx €</a:t>
            </a:r>
          </a:p>
          <a:p>
            <a:pPr marL="0" indent="0">
              <a:buNone/>
            </a:pPr>
            <a:r>
              <a:rPr lang="sk-SK" sz="2400" dirty="0" smtClean="0"/>
              <a:t>X children aged xxx			             Other family members: xxx €</a:t>
            </a:r>
          </a:p>
          <a:p>
            <a:pPr marL="0" indent="0">
              <a:buNone/>
            </a:pPr>
            <a:r>
              <a:rPr lang="sk-SK" sz="2400" dirty="0" smtClean="0"/>
              <a:t>Other family members (grandparents)	Child allowance: xxx €/child	</a:t>
            </a:r>
          </a:p>
          <a:p>
            <a:pPr marL="0" indent="0">
              <a:buNone/>
            </a:pPr>
            <a:r>
              <a:rPr lang="sk-SK" dirty="0" smtClean="0"/>
              <a:t>						</a:t>
            </a:r>
          </a:p>
          <a:p>
            <a:pPr marL="0" indent="0">
              <a:buNone/>
            </a:pPr>
            <a:r>
              <a:rPr lang="sk-SK" dirty="0" smtClean="0"/>
              <a:t>																							</a:t>
            </a:r>
            <a:endParaRPr lang="sk-SK" dirty="0"/>
          </a:p>
        </p:txBody>
      </p:sp>
      <p:pic>
        <p:nvPicPr>
          <p:cNvPr id="7" name="Picture 6" descr="SÃºvisiaci obrÃ¡z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397" y="3969327"/>
            <a:ext cx="2226575" cy="206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608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33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TASK:</a:t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Suggest </a:t>
            </a:r>
            <a:r>
              <a:rPr lang="sk-SK" dirty="0"/>
              <a:t>the monthly family budget – consider all incomes and expenditures</a:t>
            </a:r>
          </a:p>
          <a:p>
            <a:r>
              <a:rPr lang="sk-SK" dirty="0" smtClean="0"/>
              <a:t>Think </a:t>
            </a:r>
            <a:r>
              <a:rPr lang="sk-SK" dirty="0"/>
              <a:t>about the necessity of creating the emergency budget</a:t>
            </a:r>
          </a:p>
          <a:p>
            <a:r>
              <a:rPr lang="sk-SK" dirty="0" smtClean="0"/>
              <a:t>Find </a:t>
            </a:r>
            <a:r>
              <a:rPr lang="sk-SK" dirty="0"/>
              <a:t>out, whether your family can save some money </a:t>
            </a:r>
          </a:p>
          <a:p>
            <a:r>
              <a:rPr lang="sk-SK" dirty="0" smtClean="0"/>
              <a:t>Suggest</a:t>
            </a:r>
            <a:r>
              <a:rPr lang="sk-SK" dirty="0"/>
              <a:t>:</a:t>
            </a:r>
          </a:p>
          <a:p>
            <a:pPr marL="0" lvl="0" indent="0">
              <a:buNone/>
            </a:pPr>
            <a:r>
              <a:rPr lang="sk-SK" dirty="0"/>
              <a:t>	</a:t>
            </a:r>
            <a:r>
              <a:rPr lang="sk-SK" dirty="0" smtClean="0"/>
              <a:t>- what </a:t>
            </a:r>
            <a:r>
              <a:rPr lang="sk-SK" dirty="0"/>
              <a:t>your family can invest money to,</a:t>
            </a:r>
          </a:p>
          <a:p>
            <a:pPr marL="0" lvl="0" indent="0">
              <a:buNone/>
            </a:pPr>
            <a:r>
              <a:rPr lang="sk-SK" dirty="0" smtClean="0"/>
              <a:t>	- how </a:t>
            </a:r>
            <a:r>
              <a:rPr lang="sk-SK" dirty="0"/>
              <a:t>much time they need to be able to buy suggested asset </a:t>
            </a:r>
          </a:p>
          <a:p>
            <a:pPr marL="0" lvl="0" indent="0">
              <a:buNone/>
            </a:pPr>
            <a:r>
              <a:rPr lang="sk-SK" dirty="0" smtClean="0"/>
              <a:t>	- the </a:t>
            </a:r>
            <a:r>
              <a:rPr lang="sk-SK" dirty="0"/>
              <a:t>amount to be saved monthly</a:t>
            </a:r>
          </a:p>
          <a:p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482" y="19751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714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6700" b="1" dirty="0" smtClean="0">
                <a:solidFill>
                  <a:schemeClr val="accent6">
                    <a:lumMod val="75000"/>
                  </a:schemeClr>
                </a:solidFill>
              </a:rPr>
              <a:t>THANK  YOU </a:t>
            </a:r>
            <a:endParaRPr lang="sk-SK" sz="67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9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300</Words>
  <Application>Microsoft Office PowerPoint</Application>
  <PresentationFormat>Širokouhlá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INVESTING  SAVING  EMERGENCY  FUND </vt:lpstr>
      <vt:lpstr>                   INVESTING</vt:lpstr>
      <vt:lpstr>Investing  criteria</vt:lpstr>
      <vt:lpstr>SAVING</vt:lpstr>
      <vt:lpstr>EMERGENCY  FUND</vt:lpstr>
      <vt:lpstr>CASE  STUDY</vt:lpstr>
      <vt:lpstr>TASK: </vt:lpstr>
      <vt:lpstr>        THANK 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INVESTING  SAVING  EMERGENCY  FUND</dc:title>
  <dc:creator>Stefan Cedzo</dc:creator>
  <cp:lastModifiedBy>Andrea Eliášová</cp:lastModifiedBy>
  <cp:revision>34</cp:revision>
  <dcterms:created xsi:type="dcterms:W3CDTF">2019-11-17T17:22:40Z</dcterms:created>
  <dcterms:modified xsi:type="dcterms:W3CDTF">2020-07-06T07:21:06Z</dcterms:modified>
</cp:coreProperties>
</file>