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40" r:id="rId1"/>
  </p:sldMasterIdLst>
  <p:sldIdLst>
    <p:sldId id="287" r:id="rId2"/>
    <p:sldId id="256" r:id="rId3"/>
    <p:sldId id="257" r:id="rId4"/>
    <p:sldId id="258" r:id="rId5"/>
    <p:sldId id="285" r:id="rId6"/>
    <p:sldId id="263" r:id="rId7"/>
    <p:sldId id="278" r:id="rId8"/>
    <p:sldId id="264" r:id="rId9"/>
    <p:sldId id="277" r:id="rId10"/>
    <p:sldId id="286" r:id="rId11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2F598-A5FC-4F3C-9752-26895E0594AD}" type="datetimeFigureOut">
              <a:rPr lang="sk-SK" smtClean="0"/>
              <a:pPr/>
              <a:t>6.7.2020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D9020-0294-4FF9-A16C-BD71A90338E3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2F598-A5FC-4F3C-9752-26895E0594AD}" type="datetimeFigureOut">
              <a:rPr lang="sk-SK" smtClean="0"/>
              <a:pPr/>
              <a:t>6.7.2020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D9020-0294-4FF9-A16C-BD71A90338E3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2F598-A5FC-4F3C-9752-26895E0594AD}" type="datetimeFigureOut">
              <a:rPr lang="sk-SK" smtClean="0"/>
              <a:pPr/>
              <a:t>6.7.2020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D9020-0294-4FF9-A16C-BD71A90338E3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2F598-A5FC-4F3C-9752-26895E0594AD}" type="datetimeFigureOut">
              <a:rPr lang="sk-SK" smtClean="0"/>
              <a:pPr/>
              <a:t>6.7.2020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D9020-0294-4FF9-A16C-BD71A90338E3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2F598-A5FC-4F3C-9752-26895E0594AD}" type="datetimeFigureOut">
              <a:rPr lang="sk-SK" smtClean="0"/>
              <a:pPr/>
              <a:t>6.7.2020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D9020-0294-4FF9-A16C-BD71A90338E3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2F598-A5FC-4F3C-9752-26895E0594AD}" type="datetimeFigureOut">
              <a:rPr lang="sk-SK" smtClean="0"/>
              <a:pPr/>
              <a:t>6.7.2020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D9020-0294-4FF9-A16C-BD71A90338E3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2F598-A5FC-4F3C-9752-26895E0594AD}" type="datetimeFigureOut">
              <a:rPr lang="sk-SK" smtClean="0"/>
              <a:pPr/>
              <a:t>6.7.2020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D9020-0294-4FF9-A16C-BD71A90338E3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2F598-A5FC-4F3C-9752-26895E0594AD}" type="datetimeFigureOut">
              <a:rPr lang="sk-SK" smtClean="0"/>
              <a:pPr/>
              <a:t>6.7.2020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D9020-0294-4FF9-A16C-BD71A90338E3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2F598-A5FC-4F3C-9752-26895E0594AD}" type="datetimeFigureOut">
              <a:rPr lang="sk-SK" smtClean="0"/>
              <a:pPr/>
              <a:t>6.7.2020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D9020-0294-4FF9-A16C-BD71A90338E3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2F598-A5FC-4F3C-9752-26895E0594AD}" type="datetimeFigureOut">
              <a:rPr lang="sk-SK" smtClean="0"/>
              <a:pPr/>
              <a:t>6.7.2020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D9020-0294-4FF9-A16C-BD71A90338E3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2F598-A5FC-4F3C-9752-26895E0594AD}" type="datetimeFigureOut">
              <a:rPr lang="sk-SK" smtClean="0"/>
              <a:pPr/>
              <a:t>6.7.2020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D9020-0294-4FF9-A16C-BD71A90338E3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C2F598-A5FC-4F3C-9752-26895E0594AD}" type="datetimeFigureOut">
              <a:rPr lang="sk-SK" smtClean="0"/>
              <a:pPr/>
              <a:t>6.7.2020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2D9020-0294-4FF9-A16C-BD71A90338E3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41" r:id="rId1"/>
    <p:sldLayoutId id="2147484142" r:id="rId2"/>
    <p:sldLayoutId id="2147484143" r:id="rId3"/>
    <p:sldLayoutId id="2147484144" r:id="rId4"/>
    <p:sldLayoutId id="2147484145" r:id="rId5"/>
    <p:sldLayoutId id="2147484146" r:id="rId6"/>
    <p:sldLayoutId id="2147484147" r:id="rId7"/>
    <p:sldLayoutId id="2147484148" r:id="rId8"/>
    <p:sldLayoutId id="2147484149" r:id="rId9"/>
    <p:sldLayoutId id="2147484150" r:id="rId10"/>
    <p:sldLayoutId id="214748415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www.investopedia.com/articles/07/roots_of_money.asp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image" Target="../media/image10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gif"/><Relationship Id="rId3" Type="http://schemas.openxmlformats.org/officeDocument/2006/relationships/image" Target="../media/image16.gif"/><Relationship Id="rId7" Type="http://schemas.openxmlformats.org/officeDocument/2006/relationships/image" Target="../media/image20.gif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gif"/><Relationship Id="rId5" Type="http://schemas.openxmlformats.org/officeDocument/2006/relationships/image" Target="../media/image18.gif"/><Relationship Id="rId10" Type="http://schemas.openxmlformats.org/officeDocument/2006/relationships/image" Target="../media/image23.gif"/><Relationship Id="rId4" Type="http://schemas.openxmlformats.org/officeDocument/2006/relationships/image" Target="../media/image17.gif"/><Relationship Id="rId9" Type="http://schemas.openxmlformats.org/officeDocument/2006/relationships/image" Target="../media/image22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7" Type="http://schemas.openxmlformats.org/officeDocument/2006/relationships/image" Target="../media/image33.gif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2.gif"/><Relationship Id="rId5" Type="http://schemas.openxmlformats.org/officeDocument/2006/relationships/image" Target="../media/image31.gif"/><Relationship Id="rId4" Type="http://schemas.openxmlformats.org/officeDocument/2006/relationships/image" Target="../media/image30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24.jpeg"/><Relationship Id="rId4" Type="http://schemas.openxmlformats.org/officeDocument/2006/relationships/image" Target="../media/image3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b="1" dirty="0" smtClean="0"/>
              <a:t>HISTORY  OF  MONEY</a:t>
            </a:r>
            <a:endParaRPr lang="sk-SK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r>
              <a:rPr lang="sk-SK" sz="2000" dirty="0" smtClean="0"/>
              <a:t>How it all began.... </a:t>
            </a:r>
            <a:r>
              <a:rPr lang="sk-SK" sz="2000" dirty="0" smtClean="0">
                <a:hlinkClick r:id="rId2"/>
              </a:rPr>
              <a:t>https</a:t>
            </a:r>
            <a:r>
              <a:rPr lang="sk-SK" sz="2000" dirty="0">
                <a:hlinkClick r:id="rId2"/>
              </a:rPr>
              <a:t>://</a:t>
            </a:r>
            <a:r>
              <a:rPr lang="sk-SK" sz="2000" dirty="0" smtClean="0">
                <a:hlinkClick r:id="rId2"/>
              </a:rPr>
              <a:t>www.investopedia.com/articles/07/roots_of_money.asp</a:t>
            </a:r>
            <a:endParaRPr lang="sk-SK" sz="2000" dirty="0" smtClean="0"/>
          </a:p>
          <a:p>
            <a:endParaRPr lang="sk-SK" sz="2800" dirty="0" smtClean="0"/>
          </a:p>
          <a:p>
            <a:pPr marL="0" indent="0">
              <a:buNone/>
            </a:pPr>
            <a:endParaRPr lang="sk-SK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132856"/>
            <a:ext cx="6624736" cy="4383483"/>
          </a:xfrm>
          <a:prstGeom prst="rect">
            <a:avLst/>
          </a:prstGeom>
        </p:spPr>
      </p:pic>
      <p:pic>
        <p:nvPicPr>
          <p:cNvPr id="5" name="Obrázok 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6275" y="1457"/>
            <a:ext cx="847725" cy="60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0560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22714"/>
          </a:xfrm>
        </p:spPr>
        <p:txBody>
          <a:bodyPr>
            <a:normAutofit/>
          </a:bodyPr>
          <a:lstStyle/>
          <a:p>
            <a:r>
              <a:rPr lang="sk-SK" sz="6600" dirty="0" smtClean="0"/>
              <a:t>Thank  you</a:t>
            </a:r>
            <a:endParaRPr lang="sk-SK" sz="6600" dirty="0"/>
          </a:p>
        </p:txBody>
      </p:sp>
    </p:spTree>
    <p:extLst>
      <p:ext uri="{BB962C8B-B14F-4D97-AF65-F5344CB8AC3E}">
        <p14:creationId xmlns:p14="http://schemas.microsoft.com/office/powerpoint/2010/main" val="35242686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42910" y="404664"/>
            <a:ext cx="7772400" cy="1510200"/>
          </a:xfrm>
        </p:spPr>
        <p:txBody>
          <a:bodyPr>
            <a:noAutofit/>
          </a:bodyPr>
          <a:lstStyle/>
          <a:p>
            <a:r>
              <a:rPr lang="sk-SK" sz="9600" b="1" smtClean="0"/>
              <a:t>COINS</a:t>
            </a:r>
            <a:endParaRPr lang="sk-SK" sz="9600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00166" y="3500438"/>
            <a:ext cx="6400800" cy="2209800"/>
          </a:xfrm>
        </p:spPr>
        <p:txBody>
          <a:bodyPr/>
          <a:lstStyle/>
          <a:p>
            <a:endParaRPr lang="sk-SK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222" y="2132856"/>
            <a:ext cx="6192688" cy="41316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/>
              <a:t>EURO  COINS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k-SK" b="1" dirty="0" smtClean="0"/>
              <a:t>Eight denominations</a:t>
            </a:r>
            <a:endParaRPr lang="sk-SK" dirty="0" smtClean="0"/>
          </a:p>
          <a:p>
            <a:r>
              <a:rPr lang="sk-SK" b="1" dirty="0" smtClean="0"/>
              <a:t>Common sides </a:t>
            </a:r>
            <a:r>
              <a:rPr lang="sk-SK" dirty="0" smtClean="0"/>
              <a:t>of coins are identical and show     - </a:t>
            </a:r>
            <a:r>
              <a:rPr lang="en-US" dirty="0"/>
              <a:t>images of the European Union or of </a:t>
            </a:r>
            <a:r>
              <a:rPr lang="en-US" dirty="0" smtClean="0"/>
              <a:t>Europe</a:t>
            </a:r>
            <a:r>
              <a:rPr lang="sk-SK" dirty="0" smtClean="0"/>
              <a:t>    </a:t>
            </a:r>
          </a:p>
          <a:p>
            <a:pPr marL="0" indent="0">
              <a:buNone/>
            </a:pPr>
            <a:r>
              <a:rPr lang="sk-SK" dirty="0"/>
              <a:t> </a:t>
            </a:r>
            <a:r>
              <a:rPr lang="sk-SK" dirty="0" smtClean="0"/>
              <a:t>   - 12 stars of the European Union</a:t>
            </a:r>
          </a:p>
          <a:p>
            <a:pPr marL="0" indent="0">
              <a:buNone/>
            </a:pPr>
            <a:r>
              <a:rPr lang="sk-SK" dirty="0" smtClean="0"/>
              <a:t>    - denomination </a:t>
            </a:r>
          </a:p>
          <a:p>
            <a:pPr marL="0" indent="0">
              <a:buNone/>
            </a:pPr>
            <a:r>
              <a:rPr lang="sk-SK" dirty="0" smtClean="0"/>
              <a:t>    - currency name EURO</a:t>
            </a:r>
          </a:p>
          <a:p>
            <a:r>
              <a:rPr lang="sk-SK" b="1" dirty="0" smtClean="0"/>
              <a:t>National sides </a:t>
            </a:r>
            <a:r>
              <a:rPr lang="sk-SK" dirty="0" smtClean="0"/>
              <a:t>– design was </a:t>
            </a:r>
          </a:p>
          <a:p>
            <a:pPr marL="0" indent="0">
              <a:buNone/>
            </a:pPr>
            <a:r>
              <a:rPr lang="sk-SK" dirty="0" smtClean="0"/>
              <a:t>    chosen by each issuing country </a:t>
            </a:r>
          </a:p>
          <a:p>
            <a:pPr marL="0" indent="0">
              <a:buNone/>
            </a:pPr>
            <a:r>
              <a:rPr lang="sk-SK" dirty="0" smtClean="0"/>
              <a:t>    individually </a:t>
            </a:r>
            <a:endParaRPr lang="sk-SK" dirty="0"/>
          </a:p>
          <a:p>
            <a:pPr>
              <a:buNone/>
            </a:pPr>
            <a:endParaRPr lang="sk-SK" dirty="0"/>
          </a:p>
        </p:txBody>
      </p:sp>
      <p:pic>
        <p:nvPicPr>
          <p:cNvPr id="5" name="Picture 2" descr="Výsledok vyhľadávania obrázkov pre dopyt eurové minc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9894" y="3561812"/>
            <a:ext cx="2666906" cy="27469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/>
              <a:t>1, 2 and 5 cent 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853196" cy="4525963"/>
          </a:xfrm>
        </p:spPr>
        <p:txBody>
          <a:bodyPr>
            <a:normAutofit fontScale="92500" lnSpcReduction="10000"/>
          </a:bodyPr>
          <a:lstStyle/>
          <a:p>
            <a:r>
              <a:rPr lang="sk-SK" b="1" dirty="0" smtClean="0"/>
              <a:t>MATERIAL</a:t>
            </a:r>
            <a:r>
              <a:rPr lang="sk-SK" dirty="0" smtClean="0"/>
              <a:t>: </a:t>
            </a:r>
          </a:p>
          <a:p>
            <a:pPr marL="0" indent="0">
              <a:buNone/>
            </a:pPr>
            <a:r>
              <a:rPr lang="sk-SK" dirty="0"/>
              <a:t> </a:t>
            </a:r>
            <a:r>
              <a:rPr lang="sk-SK" dirty="0" smtClean="0"/>
              <a:t>   copper-covered steel</a:t>
            </a:r>
          </a:p>
          <a:p>
            <a:r>
              <a:rPr lang="sk-SK" b="1" dirty="0" smtClean="0"/>
              <a:t>DESIGN</a:t>
            </a:r>
            <a:r>
              <a:rPr lang="sk-SK" dirty="0" smtClean="0"/>
              <a:t>: </a:t>
            </a:r>
          </a:p>
          <a:p>
            <a:pPr>
              <a:buFontTx/>
              <a:buChar char="-"/>
            </a:pPr>
            <a:r>
              <a:rPr lang="sk-SK" b="1" dirty="0" smtClean="0"/>
              <a:t>Common side</a:t>
            </a:r>
            <a:r>
              <a:rPr lang="sk-SK" dirty="0" smtClean="0"/>
              <a:t>: </a:t>
            </a:r>
          </a:p>
          <a:p>
            <a:pPr marL="0" indent="0">
              <a:buNone/>
            </a:pPr>
            <a:r>
              <a:rPr lang="sk-SK" dirty="0"/>
              <a:t> </a:t>
            </a:r>
            <a:r>
              <a:rPr lang="sk-SK" dirty="0" smtClean="0"/>
              <a:t>   </a:t>
            </a:r>
            <a:r>
              <a:rPr lang="en-US" dirty="0" smtClean="0"/>
              <a:t>Europe </a:t>
            </a:r>
            <a:r>
              <a:rPr lang="en-US" dirty="0"/>
              <a:t>in relation to </a:t>
            </a:r>
            <a:endParaRPr lang="sk-SK" dirty="0" smtClean="0"/>
          </a:p>
          <a:p>
            <a:pPr marL="0" indent="0">
              <a:buNone/>
            </a:pPr>
            <a:r>
              <a:rPr lang="sk-SK" dirty="0"/>
              <a:t> </a:t>
            </a:r>
            <a:r>
              <a:rPr lang="sk-SK" dirty="0" smtClean="0"/>
              <a:t>   </a:t>
            </a:r>
            <a:r>
              <a:rPr lang="en-US" dirty="0" smtClean="0"/>
              <a:t>Africa </a:t>
            </a:r>
            <a:r>
              <a:rPr lang="en-US" dirty="0"/>
              <a:t>and Asia on </a:t>
            </a:r>
            <a:r>
              <a:rPr lang="en-US" dirty="0" smtClean="0"/>
              <a:t>a</a:t>
            </a:r>
            <a:endParaRPr lang="sk-SK" dirty="0" smtClean="0"/>
          </a:p>
          <a:p>
            <a:pPr marL="0" indent="0">
              <a:buNone/>
            </a:pPr>
            <a:r>
              <a:rPr lang="sk-SK" dirty="0"/>
              <a:t> </a:t>
            </a:r>
            <a:r>
              <a:rPr lang="sk-SK" dirty="0" smtClean="0"/>
              <a:t>   </a:t>
            </a:r>
            <a:r>
              <a:rPr lang="en-US" dirty="0" smtClean="0"/>
              <a:t>globe</a:t>
            </a:r>
            <a:endParaRPr lang="sk-SK" dirty="0" smtClean="0"/>
          </a:p>
          <a:p>
            <a:pPr>
              <a:buFontTx/>
              <a:buChar char="-"/>
            </a:pPr>
            <a:r>
              <a:rPr lang="sk-SK" b="1" dirty="0" smtClean="0"/>
              <a:t>National side</a:t>
            </a:r>
            <a:r>
              <a:rPr lang="sk-SK" dirty="0"/>
              <a:t>: </a:t>
            </a:r>
            <a:endParaRPr lang="sk-SK" dirty="0" smtClean="0"/>
          </a:p>
          <a:p>
            <a:pPr marL="0" indent="0">
              <a:buNone/>
            </a:pPr>
            <a:r>
              <a:rPr lang="sk-SK" dirty="0"/>
              <a:t> </a:t>
            </a:r>
            <a:r>
              <a:rPr lang="sk-SK" dirty="0" smtClean="0"/>
              <a:t>   individual in each </a:t>
            </a:r>
          </a:p>
          <a:p>
            <a:pPr marL="0" indent="0">
              <a:buNone/>
            </a:pPr>
            <a:r>
              <a:rPr lang="sk-SK" dirty="0"/>
              <a:t> </a:t>
            </a:r>
            <a:r>
              <a:rPr lang="sk-SK" dirty="0" smtClean="0"/>
              <a:t>   country    </a:t>
            </a:r>
            <a:endParaRPr lang="sk-SK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27984" y="1600200"/>
            <a:ext cx="4258816" cy="4525963"/>
          </a:xfrm>
        </p:spPr>
        <p:txBody>
          <a:bodyPr>
            <a:normAutofit fontScale="92500" lnSpcReduction="10000"/>
          </a:bodyPr>
          <a:lstStyle/>
          <a:p>
            <a:endParaRPr lang="sk-SK" dirty="0" smtClean="0"/>
          </a:p>
          <a:p>
            <a:endParaRPr lang="sk-SK" dirty="0"/>
          </a:p>
          <a:p>
            <a:endParaRPr lang="sk-SK" dirty="0" smtClean="0"/>
          </a:p>
          <a:p>
            <a:endParaRPr lang="sk-SK" dirty="0"/>
          </a:p>
          <a:p>
            <a:endParaRPr lang="sk-SK" dirty="0" smtClean="0"/>
          </a:p>
          <a:p>
            <a:endParaRPr lang="sk-SK" dirty="0"/>
          </a:p>
          <a:p>
            <a:endParaRPr lang="sk-SK" dirty="0" smtClean="0"/>
          </a:p>
          <a:p>
            <a:pPr marL="0" indent="0">
              <a:buNone/>
            </a:pPr>
            <a:r>
              <a:rPr lang="sk-SK" sz="2200" dirty="0" smtClean="0"/>
              <a:t>SLOVAKIA              ITALY             ESTONIA</a:t>
            </a:r>
            <a:endParaRPr lang="sk-SK" sz="2200" dirty="0"/>
          </a:p>
        </p:txBody>
      </p:sp>
      <p:pic>
        <p:nvPicPr>
          <p:cNvPr id="18" name="Picture 4" descr="Výsledok vyhľadávania obrázkov pre dopyt 2 centy S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6194" y="3136668"/>
            <a:ext cx="1368213" cy="1368214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7156" y="3105478"/>
            <a:ext cx="1364631" cy="138455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2451" y="3108318"/>
            <a:ext cx="1368152" cy="1390766"/>
          </a:xfrm>
          <a:prstGeom prst="rect">
            <a:avLst/>
          </a:prstGeom>
        </p:spPr>
      </p:pic>
      <p:pic>
        <p:nvPicPr>
          <p:cNvPr id="19" name="Picture 2" descr="Výsledok vyhľadávania obrázkov pre dopyt 2 centy SR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76025" y="1608956"/>
            <a:ext cx="1368152" cy="1368153"/>
          </a:xfrm>
          <a:prstGeom prst="rect">
            <a:avLst/>
          </a:prstGeom>
          <a:noFill/>
        </p:spPr>
      </p:pic>
      <p:pic>
        <p:nvPicPr>
          <p:cNvPr id="20" name="Picture 2" descr="Výsledok vyhľadávania obrázkov pre dopyt 5 centov SR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313278" y="1606271"/>
            <a:ext cx="1373522" cy="1373522"/>
          </a:xfrm>
          <a:prstGeom prst="rect">
            <a:avLst/>
          </a:prstGeom>
          <a:noFill/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6194" y="1633277"/>
            <a:ext cx="1334033" cy="13594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/>
              <a:t>1, </a:t>
            </a:r>
            <a:r>
              <a:rPr lang="sk-SK" b="1" dirty="0" smtClean="0"/>
              <a:t>2 and </a:t>
            </a:r>
            <a:r>
              <a:rPr lang="sk-SK" b="1" dirty="0"/>
              <a:t>5 </a:t>
            </a:r>
            <a:r>
              <a:rPr lang="sk-SK" b="1" dirty="0" smtClean="0"/>
              <a:t>cent 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b="1" dirty="0" smtClean="0"/>
              <a:t>EDGE: </a:t>
            </a:r>
            <a:endParaRPr lang="sk-SK" b="1" dirty="0"/>
          </a:p>
          <a:p>
            <a:pPr marL="0" indent="0">
              <a:buNone/>
            </a:pPr>
            <a:r>
              <a:rPr lang="sk-SK" dirty="0"/>
              <a:t>- 1 cent: </a:t>
            </a:r>
            <a:r>
              <a:rPr lang="sk-SK" dirty="0" smtClean="0"/>
              <a:t>smooth </a:t>
            </a:r>
            <a:endParaRPr lang="sk-SK" dirty="0"/>
          </a:p>
          <a:p>
            <a:pPr marL="0" indent="0">
              <a:buNone/>
            </a:pPr>
            <a:r>
              <a:rPr lang="sk-SK" dirty="0"/>
              <a:t>- 2 </a:t>
            </a:r>
            <a:r>
              <a:rPr lang="sk-SK" dirty="0" smtClean="0"/>
              <a:t>cent: smooth with a groove</a:t>
            </a:r>
            <a:endParaRPr lang="sk-SK" dirty="0"/>
          </a:p>
          <a:p>
            <a:pPr marL="0" indent="0">
              <a:buNone/>
            </a:pPr>
            <a:r>
              <a:rPr lang="sk-SK" dirty="0"/>
              <a:t>- 5 </a:t>
            </a:r>
            <a:r>
              <a:rPr lang="sk-SK" dirty="0" smtClean="0"/>
              <a:t>cent: smooth</a:t>
            </a:r>
            <a:endParaRPr lang="sk-SK" dirty="0"/>
          </a:p>
        </p:txBody>
      </p:sp>
      <p:pic>
        <p:nvPicPr>
          <p:cNvPr id="5" name="Picture 1" descr="C:\Users\Michaela\Desktop\1B_kontrola_hran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863181"/>
            <a:ext cx="3611103" cy="2578298"/>
          </a:xfrm>
          <a:prstGeom prst="rect">
            <a:avLst/>
          </a:prstGeom>
          <a:noFill/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0607" y="3607415"/>
            <a:ext cx="1257300" cy="1143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2440433"/>
            <a:ext cx="971550" cy="952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3068960"/>
            <a:ext cx="1104900" cy="95250"/>
          </a:xfrm>
          <a:prstGeom prst="rect">
            <a:avLst/>
          </a:prstGeom>
        </p:spPr>
      </p:pic>
      <p:cxnSp>
        <p:nvCxnSpPr>
          <p:cNvPr id="10" name="Rovná spojovacia šípka 11"/>
          <p:cNvCxnSpPr/>
          <p:nvPr/>
        </p:nvCxnSpPr>
        <p:spPr>
          <a:xfrm flipH="1">
            <a:off x="7329769" y="4567986"/>
            <a:ext cx="1214288" cy="36325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ovná spojovacia šípka 11"/>
          <p:cNvCxnSpPr/>
          <p:nvPr/>
        </p:nvCxnSpPr>
        <p:spPr>
          <a:xfrm flipH="1">
            <a:off x="7293710" y="4371868"/>
            <a:ext cx="1250347" cy="39223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ovná spojovacia šípka 11"/>
          <p:cNvCxnSpPr/>
          <p:nvPr/>
        </p:nvCxnSpPr>
        <p:spPr>
          <a:xfrm flipH="1">
            <a:off x="7391929" y="4066943"/>
            <a:ext cx="1152128" cy="37016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4031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/>
              <a:t>10, 20 and 50 cent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sk-SK" sz="5900" b="1" dirty="0" smtClean="0"/>
              <a:t>MATERIAL</a:t>
            </a:r>
            <a:r>
              <a:rPr lang="sk-SK" sz="5900" dirty="0"/>
              <a:t>: </a:t>
            </a:r>
            <a:r>
              <a:rPr lang="sk-SK" sz="5900" dirty="0" smtClean="0"/>
              <a:t>Nordic gold</a:t>
            </a:r>
          </a:p>
          <a:p>
            <a:pPr>
              <a:buFontTx/>
              <a:buChar char="-"/>
            </a:pPr>
            <a:r>
              <a:rPr lang="sk-SK" sz="5900" dirty="0" smtClean="0"/>
              <a:t>an alloy of copper, zinc,</a:t>
            </a:r>
            <a:r>
              <a:rPr lang="sk-SK" sz="5900" b="1" dirty="0" smtClean="0"/>
              <a:t>    </a:t>
            </a:r>
          </a:p>
          <a:p>
            <a:pPr marL="0" indent="0">
              <a:buNone/>
            </a:pPr>
            <a:r>
              <a:rPr lang="sk-SK" sz="5900" b="1" dirty="0"/>
              <a:t> </a:t>
            </a:r>
            <a:r>
              <a:rPr lang="sk-SK" sz="5900" b="1" dirty="0" smtClean="0"/>
              <a:t>    </a:t>
            </a:r>
            <a:r>
              <a:rPr lang="sk-SK" sz="5900" dirty="0"/>
              <a:t>aluminium and tin</a:t>
            </a:r>
          </a:p>
          <a:p>
            <a:r>
              <a:rPr lang="sk-SK" sz="5900" b="1" dirty="0" smtClean="0"/>
              <a:t>DESIGN</a:t>
            </a:r>
            <a:r>
              <a:rPr lang="sk-SK" sz="5900" dirty="0" smtClean="0"/>
              <a:t>: </a:t>
            </a:r>
          </a:p>
          <a:p>
            <a:pPr>
              <a:buFontTx/>
              <a:buChar char="-"/>
            </a:pPr>
            <a:r>
              <a:rPr lang="sk-SK" sz="5900" b="1" dirty="0" smtClean="0"/>
              <a:t>Common side: </a:t>
            </a:r>
            <a:r>
              <a:rPr lang="en-US" sz="5900" dirty="0"/>
              <a:t>either the European Union before its enlargement </a:t>
            </a:r>
            <a:r>
              <a:rPr lang="en-US" sz="5900" dirty="0" smtClean="0"/>
              <a:t>on </a:t>
            </a:r>
            <a:r>
              <a:rPr lang="en-US" sz="5900" dirty="0"/>
              <a:t>1 May 2004 or, as of 1 January 2007, a geographical image of Europe</a:t>
            </a:r>
            <a:r>
              <a:rPr lang="sk-SK" sz="5900" dirty="0" smtClean="0"/>
              <a:t>  </a:t>
            </a:r>
          </a:p>
          <a:p>
            <a:pPr>
              <a:buFontTx/>
              <a:buChar char="-"/>
            </a:pPr>
            <a:r>
              <a:rPr lang="sk-SK" sz="5900" b="1" dirty="0" smtClean="0"/>
              <a:t>National side</a:t>
            </a:r>
            <a:r>
              <a:rPr lang="sk-SK" sz="5900" dirty="0" smtClean="0"/>
              <a:t>: individual in each country </a:t>
            </a:r>
            <a:endParaRPr lang="sk-SK" sz="5900" dirty="0"/>
          </a:p>
          <a:p>
            <a:pPr>
              <a:buFontTx/>
              <a:buChar char="-"/>
            </a:pPr>
            <a:endParaRPr lang="sk-SK" sz="2600" dirty="0"/>
          </a:p>
          <a:p>
            <a:pPr marL="0" indent="0">
              <a:buNone/>
            </a:pPr>
            <a:endParaRPr lang="sk-SK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fontScale="40000" lnSpcReduction="20000"/>
          </a:bodyPr>
          <a:lstStyle/>
          <a:p>
            <a:endParaRPr lang="sk-SK" dirty="0" smtClean="0"/>
          </a:p>
          <a:p>
            <a:endParaRPr lang="sk-SK" dirty="0"/>
          </a:p>
          <a:p>
            <a:endParaRPr lang="sk-SK" dirty="0" smtClean="0"/>
          </a:p>
          <a:p>
            <a:endParaRPr lang="sk-SK" dirty="0"/>
          </a:p>
          <a:p>
            <a:endParaRPr lang="sk-SK" dirty="0" smtClean="0"/>
          </a:p>
          <a:p>
            <a:endParaRPr lang="sk-SK" dirty="0"/>
          </a:p>
          <a:p>
            <a:endParaRPr lang="sk-SK" dirty="0" smtClean="0"/>
          </a:p>
          <a:p>
            <a:endParaRPr lang="sk-SK" dirty="0"/>
          </a:p>
          <a:p>
            <a:endParaRPr lang="sk-SK" dirty="0" smtClean="0"/>
          </a:p>
          <a:p>
            <a:endParaRPr lang="sk-SK" dirty="0" smtClean="0"/>
          </a:p>
          <a:p>
            <a:endParaRPr lang="sk-SK" dirty="0"/>
          </a:p>
          <a:p>
            <a:endParaRPr lang="sk-SK" dirty="0" smtClean="0"/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endParaRPr lang="sk-SK" dirty="0" smtClean="0"/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endParaRPr lang="sk-SK" dirty="0" smtClean="0"/>
          </a:p>
          <a:p>
            <a:pPr marL="0" indent="0">
              <a:buNone/>
            </a:pPr>
            <a:r>
              <a:rPr lang="sk-SK" sz="3800" dirty="0" smtClean="0">
                <a:latin typeface="Calibri" panose="020F0502020204030204" pitchFamily="34" charset="0"/>
                <a:cs typeface="Calibri" panose="020F0502020204030204" pitchFamily="34" charset="0"/>
              </a:rPr>
              <a:t>     </a:t>
            </a:r>
          </a:p>
          <a:p>
            <a:pPr marL="0" indent="0">
              <a:buNone/>
            </a:pPr>
            <a:r>
              <a:rPr lang="sk-SK" sz="3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k-SK" sz="3800" dirty="0" smtClean="0">
                <a:latin typeface="Calibri" panose="020F0502020204030204" pitchFamily="34" charset="0"/>
                <a:cs typeface="Calibri" panose="020F0502020204030204" pitchFamily="34" charset="0"/>
              </a:rPr>
              <a:t>        BELGIUM           NEDERLANDS         FRANCE</a:t>
            </a:r>
            <a:endParaRPr lang="sk-SK" sz="3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5360" y="1609262"/>
            <a:ext cx="1219200" cy="12382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5200" y="3030831"/>
            <a:ext cx="1219200" cy="12382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6960" y="1609262"/>
            <a:ext cx="1254710" cy="127213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2940" y="3041830"/>
            <a:ext cx="1220241" cy="123718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2707" y="1609262"/>
            <a:ext cx="1207772" cy="122315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4158" y="3014982"/>
            <a:ext cx="1208498" cy="122389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8835" y="4797152"/>
            <a:ext cx="1173345" cy="119167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97" y="4782588"/>
            <a:ext cx="1205618" cy="120561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7857" y="4782588"/>
            <a:ext cx="1181952" cy="11970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/>
              <a:t>10, </a:t>
            </a:r>
            <a:r>
              <a:rPr lang="sk-SK" b="1" dirty="0" smtClean="0"/>
              <a:t>20 and </a:t>
            </a:r>
            <a:r>
              <a:rPr lang="sk-SK" b="1" dirty="0"/>
              <a:t>50 </a:t>
            </a:r>
            <a:r>
              <a:rPr lang="sk-SK" b="1" dirty="0" smtClean="0"/>
              <a:t>cent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2800" b="1" dirty="0" smtClean="0"/>
              <a:t>EDGE: </a:t>
            </a:r>
            <a:endParaRPr lang="sk-SK" sz="2800" b="1" dirty="0"/>
          </a:p>
          <a:p>
            <a:pPr marL="0" indent="0">
              <a:buNone/>
            </a:pPr>
            <a:r>
              <a:rPr lang="sk-SK" sz="2800" dirty="0" smtClean="0"/>
              <a:t> -  10 cent: s</a:t>
            </a:r>
            <a:r>
              <a:rPr lang="en-US" sz="2800" dirty="0" err="1" smtClean="0"/>
              <a:t>haped</a:t>
            </a:r>
            <a:r>
              <a:rPr lang="en-US" sz="2800" dirty="0" smtClean="0"/>
              <a:t> </a:t>
            </a:r>
            <a:r>
              <a:rPr lang="en-US" sz="2800" dirty="0"/>
              <a:t>edge with fine scallops</a:t>
            </a:r>
            <a:r>
              <a:rPr lang="sk-SK" sz="2800" dirty="0" smtClean="0"/>
              <a:t>  </a:t>
            </a:r>
            <a:endParaRPr lang="sk-SK" sz="2800" dirty="0"/>
          </a:p>
          <a:p>
            <a:pPr>
              <a:buFontTx/>
              <a:buChar char="-"/>
            </a:pPr>
            <a:r>
              <a:rPr lang="sk-SK" sz="2800" dirty="0" smtClean="0"/>
              <a:t>20 cent: plain with seven indents – shape called the Spanish flower</a:t>
            </a:r>
          </a:p>
          <a:p>
            <a:pPr>
              <a:buFontTx/>
              <a:buChar char="-"/>
            </a:pPr>
            <a:r>
              <a:rPr lang="sk-SK" sz="2800" dirty="0"/>
              <a:t>5</a:t>
            </a:r>
            <a:r>
              <a:rPr lang="sk-SK" sz="2800" dirty="0" smtClean="0"/>
              <a:t>0 cent: s</a:t>
            </a:r>
            <a:r>
              <a:rPr lang="en-US" sz="2800" dirty="0" err="1" smtClean="0"/>
              <a:t>haped</a:t>
            </a:r>
            <a:r>
              <a:rPr lang="en-US" sz="2800" dirty="0" smtClean="0"/>
              <a:t> edge with </a:t>
            </a:r>
            <a:r>
              <a:rPr lang="en-US" sz="2800" dirty="0"/>
              <a:t>fine scallops</a:t>
            </a:r>
            <a:r>
              <a:rPr lang="sk-SK" sz="2800" dirty="0" smtClean="0"/>
              <a:t> </a:t>
            </a:r>
            <a:endParaRPr lang="sk-SK" sz="2800" dirty="0"/>
          </a:p>
        </p:txBody>
      </p:sp>
      <p:pic>
        <p:nvPicPr>
          <p:cNvPr id="4097" name="Picture 1" descr="C:\Users\Michaela\Desktop\1B_kontrola_hran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4082091"/>
            <a:ext cx="3600400" cy="2570656"/>
          </a:xfrm>
          <a:prstGeom prst="rect">
            <a:avLst/>
          </a:prstGeom>
          <a:noFill/>
        </p:spPr>
      </p:pic>
      <p:cxnSp>
        <p:nvCxnSpPr>
          <p:cNvPr id="8" name="Rovná spojovacia šípka 7"/>
          <p:cNvCxnSpPr/>
          <p:nvPr/>
        </p:nvCxnSpPr>
        <p:spPr>
          <a:xfrm>
            <a:off x="41176" y="5157192"/>
            <a:ext cx="1650504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ovná spojovacia šípka 7"/>
          <p:cNvCxnSpPr/>
          <p:nvPr/>
        </p:nvCxnSpPr>
        <p:spPr>
          <a:xfrm>
            <a:off x="41176" y="5500009"/>
            <a:ext cx="1547664" cy="579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ovná spojovacia šípka 7"/>
          <p:cNvCxnSpPr/>
          <p:nvPr/>
        </p:nvCxnSpPr>
        <p:spPr>
          <a:xfrm>
            <a:off x="41176" y="5367419"/>
            <a:ext cx="1763688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3589" y="2343678"/>
            <a:ext cx="1171575" cy="10477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3278416"/>
            <a:ext cx="1685925" cy="1428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3589" y="3801268"/>
            <a:ext cx="1447800" cy="1238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  </a:t>
            </a:r>
            <a:r>
              <a:rPr lang="sk-SK" b="1" dirty="0" smtClean="0"/>
              <a:t>€1  and  €2 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978684" cy="4525963"/>
          </a:xfrm>
        </p:spPr>
        <p:txBody>
          <a:bodyPr>
            <a:normAutofit fontScale="77500" lnSpcReduction="20000"/>
          </a:bodyPr>
          <a:lstStyle/>
          <a:p>
            <a:r>
              <a:rPr lang="sk-SK" sz="3100" b="1" dirty="0" smtClean="0"/>
              <a:t>MATERIAL</a:t>
            </a:r>
            <a:r>
              <a:rPr lang="sk-SK" sz="3100" dirty="0"/>
              <a:t>: </a:t>
            </a:r>
            <a:endParaRPr lang="sk-SK" sz="3100" dirty="0" smtClean="0"/>
          </a:p>
          <a:p>
            <a:pPr>
              <a:buFontTx/>
              <a:buChar char="-"/>
            </a:pPr>
            <a:r>
              <a:rPr lang="sk-SK" sz="3100" b="1" dirty="0" smtClean="0"/>
              <a:t>€1: </a:t>
            </a:r>
            <a:r>
              <a:rPr lang="sk-SK" sz="3100" dirty="0" smtClean="0"/>
              <a:t>outer </a:t>
            </a:r>
            <a:r>
              <a:rPr lang="sk-SK" sz="3100" dirty="0"/>
              <a:t>part: nickel </a:t>
            </a:r>
            <a:r>
              <a:rPr lang="sk-SK" sz="3100" dirty="0" smtClean="0"/>
              <a:t>brass</a:t>
            </a:r>
          </a:p>
          <a:p>
            <a:pPr marL="0" indent="0">
              <a:buNone/>
            </a:pPr>
            <a:r>
              <a:rPr lang="sk-SK" sz="3100" dirty="0"/>
              <a:t> </a:t>
            </a:r>
            <a:r>
              <a:rPr lang="sk-SK" sz="3100" dirty="0" smtClean="0"/>
              <a:t>           inner </a:t>
            </a:r>
            <a:r>
              <a:rPr lang="sk-SK" sz="3100" dirty="0"/>
              <a:t>part: </a:t>
            </a:r>
            <a:r>
              <a:rPr lang="sk-SK" sz="3100" dirty="0" smtClean="0"/>
              <a:t>copper-nickel</a:t>
            </a:r>
          </a:p>
          <a:p>
            <a:pPr>
              <a:buFontTx/>
              <a:buChar char="-"/>
            </a:pPr>
            <a:r>
              <a:rPr lang="sk-SK" sz="3100" b="1" dirty="0" smtClean="0"/>
              <a:t>€2: </a:t>
            </a:r>
            <a:r>
              <a:rPr lang="sk-SK" sz="3100" dirty="0" smtClean="0"/>
              <a:t>outer </a:t>
            </a:r>
            <a:r>
              <a:rPr lang="sk-SK" sz="3100" dirty="0"/>
              <a:t>part: </a:t>
            </a:r>
            <a:r>
              <a:rPr lang="sk-SK" sz="3100" dirty="0" smtClean="0"/>
              <a:t>copper-nickel</a:t>
            </a:r>
          </a:p>
          <a:p>
            <a:pPr marL="0" indent="0">
              <a:buNone/>
            </a:pPr>
            <a:r>
              <a:rPr lang="sk-SK" sz="3100" dirty="0"/>
              <a:t> </a:t>
            </a:r>
            <a:r>
              <a:rPr lang="sk-SK" sz="3100" dirty="0" smtClean="0"/>
              <a:t>           inner </a:t>
            </a:r>
            <a:r>
              <a:rPr lang="sk-SK" sz="3100" dirty="0"/>
              <a:t>part: </a:t>
            </a:r>
            <a:r>
              <a:rPr lang="sk-SK" sz="3100" dirty="0" smtClean="0"/>
              <a:t>nickel brass</a:t>
            </a:r>
          </a:p>
          <a:p>
            <a:pPr marL="0" indent="0">
              <a:buNone/>
            </a:pPr>
            <a:endParaRPr lang="sk-SK" sz="3100" b="1" dirty="0" smtClean="0"/>
          </a:p>
          <a:p>
            <a:r>
              <a:rPr lang="sk-SK" sz="3100" b="1" dirty="0"/>
              <a:t>DESIGN</a:t>
            </a:r>
            <a:r>
              <a:rPr lang="sk-SK" sz="3100" dirty="0"/>
              <a:t>: </a:t>
            </a:r>
          </a:p>
          <a:p>
            <a:pPr>
              <a:buFontTx/>
              <a:buChar char="-"/>
            </a:pPr>
            <a:r>
              <a:rPr lang="sk-SK" sz="3100" b="1" dirty="0"/>
              <a:t>Common side: </a:t>
            </a:r>
            <a:r>
              <a:rPr lang="en-US" sz="3100" dirty="0"/>
              <a:t>either the European Union before its enlargement on 1 May 2004 or, as of 1 January 2007, a geographical image of Europe</a:t>
            </a:r>
            <a:r>
              <a:rPr lang="sk-SK" sz="3100" dirty="0"/>
              <a:t>  </a:t>
            </a:r>
          </a:p>
          <a:p>
            <a:pPr>
              <a:buFontTx/>
              <a:buChar char="-"/>
            </a:pPr>
            <a:r>
              <a:rPr lang="sk-SK" sz="3100" b="1" dirty="0"/>
              <a:t>National side</a:t>
            </a:r>
            <a:r>
              <a:rPr lang="sk-SK" sz="3100" dirty="0"/>
              <a:t>: individual in each country </a:t>
            </a:r>
          </a:p>
          <a:p>
            <a:pPr marL="0" indent="0">
              <a:buNone/>
            </a:pPr>
            <a:endParaRPr lang="sk-SK" sz="24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5580112" y="1600200"/>
            <a:ext cx="3106688" cy="4525963"/>
          </a:xfrm>
        </p:spPr>
        <p:txBody>
          <a:bodyPr>
            <a:normAutofit fontScale="77500" lnSpcReduction="20000"/>
          </a:bodyPr>
          <a:lstStyle/>
          <a:p>
            <a:endParaRPr lang="sk-SK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4195" y="3152734"/>
            <a:ext cx="1428750" cy="14573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4195" y="1600200"/>
            <a:ext cx="1428750" cy="14573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7173" y="1616430"/>
            <a:ext cx="1439627" cy="146564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5345" y="3152734"/>
            <a:ext cx="1431456" cy="145732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4195" y="4651481"/>
            <a:ext cx="1428750" cy="145732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5345" y="4667245"/>
            <a:ext cx="1431455" cy="14573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 </a:t>
            </a:r>
            <a:r>
              <a:rPr lang="sk-SK" b="1" dirty="0"/>
              <a:t>€1  and  €2 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k-SK" sz="2800" b="1" dirty="0" smtClean="0"/>
              <a:t>EDGE: </a:t>
            </a:r>
          </a:p>
          <a:p>
            <a:pPr marL="0" indent="0">
              <a:buNone/>
            </a:pPr>
            <a:r>
              <a:rPr lang="sk-SK" sz="2800" b="1" dirty="0" smtClean="0"/>
              <a:t>€1: </a:t>
            </a:r>
            <a:r>
              <a:rPr lang="sk-SK" sz="2800" dirty="0" smtClean="0"/>
              <a:t>interrupted milled </a:t>
            </a:r>
          </a:p>
          <a:p>
            <a:pPr marL="0" indent="0">
              <a:buNone/>
            </a:pPr>
            <a:r>
              <a:rPr lang="sk-SK" sz="2800" dirty="0"/>
              <a:t> </a:t>
            </a:r>
            <a:r>
              <a:rPr lang="sk-SK" sz="2800" dirty="0" smtClean="0"/>
              <a:t>     (a combination of smooth sixths and milled ones) </a:t>
            </a:r>
          </a:p>
          <a:p>
            <a:pPr marL="0" indent="0">
              <a:buNone/>
            </a:pPr>
            <a:r>
              <a:rPr lang="sk-SK" sz="2800" b="1" dirty="0" smtClean="0"/>
              <a:t>€2: </a:t>
            </a:r>
            <a:r>
              <a:rPr lang="sk-SK" sz="2800" dirty="0" smtClean="0"/>
              <a:t>fine </a:t>
            </a:r>
            <a:r>
              <a:rPr lang="sk-SK" sz="2800" dirty="0"/>
              <a:t>milled with edge </a:t>
            </a:r>
            <a:r>
              <a:rPr lang="sk-SK" sz="2800" dirty="0" smtClean="0"/>
              <a:t>lettering</a:t>
            </a:r>
            <a:r>
              <a:rPr lang="sk-SK" sz="2800" dirty="0"/>
              <a:t> </a:t>
            </a:r>
            <a:endParaRPr lang="sk-SK" sz="2800" dirty="0" smtClean="0"/>
          </a:p>
          <a:p>
            <a:pPr marL="0" indent="0">
              <a:buNone/>
            </a:pPr>
            <a:r>
              <a:rPr lang="sk-SK" sz="2800" dirty="0"/>
              <a:t> </a:t>
            </a:r>
            <a:r>
              <a:rPr lang="sk-SK" sz="2800" dirty="0" smtClean="0"/>
              <a:t>     (each country has its own design)</a:t>
            </a:r>
          </a:p>
          <a:p>
            <a:pPr marL="0" indent="0">
              <a:buNone/>
            </a:pPr>
            <a:r>
              <a:rPr lang="sk-SK" sz="2000" dirty="0" smtClean="0"/>
              <a:t>                                                </a:t>
            </a:r>
          </a:p>
          <a:p>
            <a:pPr marL="0" indent="0">
              <a:buNone/>
            </a:pPr>
            <a:r>
              <a:rPr lang="sk-SK" sz="2000" dirty="0"/>
              <a:t> </a:t>
            </a:r>
            <a:r>
              <a:rPr lang="sk-SK" sz="2000" dirty="0" smtClean="0"/>
              <a:t>                                                       MALTA</a:t>
            </a:r>
          </a:p>
          <a:p>
            <a:pPr marL="0" indent="0">
              <a:buNone/>
            </a:pPr>
            <a:r>
              <a:rPr lang="sk-SK" sz="2000" dirty="0" smtClean="0"/>
              <a:t>                                     </a:t>
            </a:r>
          </a:p>
          <a:p>
            <a:pPr marL="0" indent="0">
              <a:buNone/>
            </a:pPr>
            <a:r>
              <a:rPr lang="sk-SK" sz="2000" dirty="0"/>
              <a:t> </a:t>
            </a:r>
            <a:r>
              <a:rPr lang="sk-SK" sz="2000" dirty="0" smtClean="0"/>
              <a:t>                                                       NEDERLANDS</a:t>
            </a:r>
          </a:p>
          <a:p>
            <a:pPr marL="0" indent="0">
              <a:buNone/>
            </a:pPr>
            <a:r>
              <a:rPr lang="sk-SK" sz="2000" dirty="0" smtClean="0"/>
              <a:t>                                       </a:t>
            </a:r>
          </a:p>
          <a:p>
            <a:pPr marL="0" indent="0">
              <a:buNone/>
            </a:pPr>
            <a:r>
              <a:rPr lang="sk-SK" sz="2000" dirty="0"/>
              <a:t> </a:t>
            </a:r>
            <a:r>
              <a:rPr lang="sk-SK" sz="2000" dirty="0" smtClean="0"/>
              <a:t>                                                       AUSTRIA</a:t>
            </a:r>
            <a:endParaRPr lang="sk-SK" sz="2000" dirty="0"/>
          </a:p>
        </p:txBody>
      </p:sp>
      <p:sp>
        <p:nvSpPr>
          <p:cNvPr id="7" name="BlokTextu 6"/>
          <p:cNvSpPr txBox="1"/>
          <p:nvPr/>
        </p:nvSpPr>
        <p:spPr>
          <a:xfrm>
            <a:off x="7500958" y="4643446"/>
            <a:ext cx="12144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k-SK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2163880"/>
            <a:ext cx="2808312" cy="2517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81" t="-38695" r="12444" b="-13932"/>
          <a:stretch/>
        </p:blipFill>
        <p:spPr>
          <a:xfrm>
            <a:off x="5607397" y="5626520"/>
            <a:ext cx="3132348" cy="33811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2" t="-26231" r="35750" b="-39951"/>
          <a:stretch/>
        </p:blipFill>
        <p:spPr>
          <a:xfrm>
            <a:off x="5619821" y="4917670"/>
            <a:ext cx="3107500" cy="359660"/>
          </a:xfrm>
          <a:prstGeom prst="rect">
            <a:avLst/>
          </a:prstGeom>
        </p:spPr>
      </p:pic>
      <p:pic>
        <p:nvPicPr>
          <p:cNvPr id="13" name="Picture 1" descr="C:\Users\Michaela\Desktop\1B_kontrola_hrany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2547" y="3981570"/>
            <a:ext cx="3041341" cy="2171493"/>
          </a:xfrm>
          <a:prstGeom prst="rect">
            <a:avLst/>
          </a:prstGeom>
          <a:noFill/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46" t="-3970"/>
          <a:stretch/>
        </p:blipFill>
        <p:spPr>
          <a:xfrm>
            <a:off x="5619821" y="4302930"/>
            <a:ext cx="3045550" cy="216441"/>
          </a:xfrm>
          <a:prstGeom prst="rect">
            <a:avLst/>
          </a:prstGeom>
        </p:spPr>
      </p:pic>
      <p:cxnSp>
        <p:nvCxnSpPr>
          <p:cNvPr id="18" name="Straight Arrow Connector 17"/>
          <p:cNvCxnSpPr/>
          <p:nvPr/>
        </p:nvCxnSpPr>
        <p:spPr>
          <a:xfrm flipV="1">
            <a:off x="583621" y="5726431"/>
            <a:ext cx="459987" cy="33806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522547" y="5445224"/>
            <a:ext cx="438119" cy="28120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793</TotalTime>
  <Words>335</Words>
  <Application>Microsoft Office PowerPoint</Application>
  <PresentationFormat>Prezentácia na obrazovke (4:3)</PresentationFormat>
  <Paragraphs>89</Paragraphs>
  <Slides>10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2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10</vt:i4>
      </vt:variant>
    </vt:vector>
  </HeadingPairs>
  <TitlesOfParts>
    <vt:vector size="13" baseType="lpstr">
      <vt:lpstr>Arial</vt:lpstr>
      <vt:lpstr>Calibri</vt:lpstr>
      <vt:lpstr>Motív Office</vt:lpstr>
      <vt:lpstr>HISTORY  OF  MONEY</vt:lpstr>
      <vt:lpstr>COINS</vt:lpstr>
      <vt:lpstr>EURO  COINS</vt:lpstr>
      <vt:lpstr>1, 2 and 5 cent </vt:lpstr>
      <vt:lpstr>1, 2 and 5 cent </vt:lpstr>
      <vt:lpstr>10, 20 and 50 cent</vt:lpstr>
      <vt:lpstr>10, 20 and 50 cent</vt:lpstr>
      <vt:lpstr>  €1  and  €2 </vt:lpstr>
      <vt:lpstr> €1  and  €2 </vt:lpstr>
      <vt:lpstr>Thank 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Snímka 1</dc:title>
  <dc:creator>Michaela Bajcárová</dc:creator>
  <cp:lastModifiedBy>Andrea Eliášová</cp:lastModifiedBy>
  <cp:revision>99</cp:revision>
  <dcterms:created xsi:type="dcterms:W3CDTF">2016-11-17T17:28:54Z</dcterms:created>
  <dcterms:modified xsi:type="dcterms:W3CDTF">2020-07-06T08:11:30Z</dcterms:modified>
</cp:coreProperties>
</file>