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 id="2147483667" r:id="rId2"/>
  </p:sldMasterIdLst>
  <p:notesMasterIdLst>
    <p:notesMasterId r:id="rId15"/>
  </p:notesMasterIdLst>
  <p:handoutMasterIdLst>
    <p:handoutMasterId r:id="rId16"/>
  </p:handoutMasterIdLst>
  <p:sldIdLst>
    <p:sldId id="298" r:id="rId3"/>
    <p:sldId id="310" r:id="rId4"/>
    <p:sldId id="309" r:id="rId5"/>
    <p:sldId id="308" r:id="rId6"/>
    <p:sldId id="307" r:id="rId7"/>
    <p:sldId id="311" r:id="rId8"/>
    <p:sldId id="312" r:id="rId9"/>
    <p:sldId id="313" r:id="rId10"/>
    <p:sldId id="314" r:id="rId11"/>
    <p:sldId id="316" r:id="rId12"/>
    <p:sldId id="317" r:id="rId13"/>
    <p:sldId id="318" r:id="rId14"/>
  </p:sldIdLst>
  <p:sldSz cx="9144000" cy="6858000" type="screen4x3"/>
  <p:notesSz cx="6794500" cy="99314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640F8EC0-2C5F-4D36-82AA-7374995F991A}">
          <p14:sldIdLst>
            <p14:sldId id="298"/>
            <p14:sldId id="310"/>
            <p14:sldId id="309"/>
            <p14:sldId id="308"/>
            <p14:sldId id="307"/>
            <p14:sldId id="311"/>
            <p14:sldId id="312"/>
            <p14:sldId id="313"/>
            <p14:sldId id="314"/>
            <p14:sldId id="316"/>
            <p14:sldId id="317"/>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nes, Marina" initials="NM" lastIdx="8" clrIdx="0"/>
  <p:cmAuthor id="1" name="Koenig, Ferdinand" initials="KF"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9D9D9"/>
    <a:srgbClr val="B7CAE9"/>
    <a:srgbClr val="FF0000"/>
    <a:srgbClr val="00863D"/>
    <a:srgbClr val="33CCFF"/>
    <a:srgbClr val="05BE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8550" autoAdjust="0"/>
    <p:restoredTop sz="80567" autoAdjust="0"/>
  </p:normalViewPr>
  <p:slideViewPr>
    <p:cSldViewPr>
      <p:cViewPr varScale="1">
        <p:scale>
          <a:sx n="92" d="100"/>
          <a:sy n="92" d="100"/>
        </p:scale>
        <p:origin x="816" y="66"/>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87" d="100"/>
          <a:sy n="87" d="100"/>
        </p:scale>
        <p:origin x="-3756" y="-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6147" name="Rectangle 3"/>
          <p:cNvSpPr>
            <a:spLocks noGrp="1" noChangeArrowheads="1"/>
          </p:cNvSpPr>
          <p:nvPr>
            <p:ph type="dt" sz="quarter" idx="1"/>
          </p:nvPr>
        </p:nvSpPr>
        <p:spPr bwMode="auto">
          <a:xfrm>
            <a:off x="3848645"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6148" name="Rectangle 4"/>
          <p:cNvSpPr>
            <a:spLocks noGrp="1" noChangeArrowheads="1"/>
          </p:cNvSpPr>
          <p:nvPr>
            <p:ph type="ftr" sz="quarter" idx="2"/>
          </p:nvPr>
        </p:nvSpPr>
        <p:spPr bwMode="auto">
          <a:xfrm>
            <a:off x="0"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6149" name="Rectangle 5"/>
          <p:cNvSpPr>
            <a:spLocks noGrp="1" noChangeArrowheads="1"/>
          </p:cNvSpPr>
          <p:nvPr>
            <p:ph type="sldNum" sz="quarter" idx="3"/>
          </p:nvPr>
        </p:nvSpPr>
        <p:spPr bwMode="auto">
          <a:xfrm>
            <a:off x="3848645"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1A6A458-98C0-4029-9658-99FDA687BCC8}" type="slidenum">
              <a:rPr lang="fr-FR"/>
              <a:pPr>
                <a:defRPr/>
              </a:pPr>
              <a:t>‹#›</a:t>
            </a:fld>
            <a:endParaRPr lang="fr-FR"/>
          </a:p>
        </p:txBody>
      </p:sp>
    </p:spTree>
    <p:extLst>
      <p:ext uri="{BB962C8B-B14F-4D97-AF65-F5344CB8AC3E}">
        <p14:creationId xmlns:p14="http://schemas.microsoft.com/office/powerpoint/2010/main" val="21694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11267" name="Rectangle 3"/>
          <p:cNvSpPr>
            <a:spLocks noGrp="1" noChangeArrowheads="1"/>
          </p:cNvSpPr>
          <p:nvPr>
            <p:ph type="dt" idx="1"/>
          </p:nvPr>
        </p:nvSpPr>
        <p:spPr bwMode="auto">
          <a:xfrm>
            <a:off x="3848645"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16388"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79450" y="4717415"/>
            <a:ext cx="5435600" cy="4469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1270" name="Rectangle 6"/>
          <p:cNvSpPr>
            <a:spLocks noGrp="1" noChangeArrowheads="1"/>
          </p:cNvSpPr>
          <p:nvPr>
            <p:ph type="ftr" sz="quarter" idx="4"/>
          </p:nvPr>
        </p:nvSpPr>
        <p:spPr bwMode="auto">
          <a:xfrm>
            <a:off x="0"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11271" name="Rectangle 7"/>
          <p:cNvSpPr>
            <a:spLocks noGrp="1" noChangeArrowheads="1"/>
          </p:cNvSpPr>
          <p:nvPr>
            <p:ph type="sldNum" sz="quarter" idx="5"/>
          </p:nvPr>
        </p:nvSpPr>
        <p:spPr bwMode="auto">
          <a:xfrm>
            <a:off x="3848645"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8BBE0B8-E5E5-4310-BF04-57A2A6E65950}" type="slidenum">
              <a:rPr lang="fr-FR"/>
              <a:pPr>
                <a:defRPr/>
              </a:pPr>
              <a:t>‹#›</a:t>
            </a:fld>
            <a:endParaRPr lang="fr-FR"/>
          </a:p>
        </p:txBody>
      </p:sp>
    </p:spTree>
    <p:extLst>
      <p:ext uri="{BB962C8B-B14F-4D97-AF65-F5344CB8AC3E}">
        <p14:creationId xmlns:p14="http://schemas.microsoft.com/office/powerpoint/2010/main" val="2378320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ew-euro-banknotes.eu/"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ecb.europa.eu/euro/html/index.en.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ew-euro-banknotes.eu/Europa-Series/The-Myth-of-Europ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Arial" charset="0"/>
                <a:ea typeface="+mn-ea"/>
                <a:cs typeface="+mn-cs"/>
              </a:rPr>
              <a:t>This presentation has been designed to help teachers explain the euro banknotes and coins to their pupils. Each slide is accompanied by further information in the notes pages. The presentation can be used in part or as a whole. We hope you find it useful.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More information on the euro banknotes and coins can be found at </a:t>
            </a:r>
            <a:r>
              <a:rPr lang="en-GB" sz="1200" u="sng" kern="1200" dirty="0" smtClean="0">
                <a:solidFill>
                  <a:schemeClr val="tx1"/>
                </a:solidFill>
                <a:effectLst/>
                <a:latin typeface="Arial" charset="0"/>
                <a:ea typeface="+mn-ea"/>
                <a:cs typeface="+mn-cs"/>
                <a:hlinkClick r:id="rId3"/>
              </a:rPr>
              <a:t>http://www.new-euro-banknotes.eu/</a:t>
            </a:r>
            <a:r>
              <a:rPr lang="en-GB" sz="1200" kern="1200" dirty="0" smtClean="0">
                <a:solidFill>
                  <a:schemeClr val="tx1"/>
                </a:solidFill>
                <a:effectLst/>
                <a:latin typeface="Arial" charset="0"/>
                <a:ea typeface="+mn-ea"/>
                <a:cs typeface="+mn-cs"/>
              </a:rPr>
              <a:t> or </a:t>
            </a:r>
            <a:r>
              <a:rPr lang="en-GB" sz="1200" u="sng" kern="1200" dirty="0" smtClean="0">
                <a:solidFill>
                  <a:schemeClr val="tx1"/>
                </a:solidFill>
                <a:effectLst/>
                <a:latin typeface="Arial" charset="0"/>
                <a:ea typeface="+mn-ea"/>
                <a:cs typeface="+mn-cs"/>
                <a:hlinkClick r:id="rId4"/>
              </a:rPr>
              <a:t>https://www.ecb.europa.eu/euro/html/index.en.html</a:t>
            </a:r>
            <a:r>
              <a:rPr lang="en-GB" sz="1200" kern="1200" dirty="0" smtClean="0">
                <a:solidFill>
                  <a:schemeClr val="tx1"/>
                </a:solidFill>
                <a:effectLst/>
                <a:latin typeface="Arial" charset="0"/>
                <a:ea typeface="+mn-ea"/>
                <a:cs typeface="+mn-cs"/>
              </a:rPr>
              <a:t>  </a:t>
            </a:r>
            <a:endParaRPr lang="en-GB"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459172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Arial" charset="0"/>
                <a:ea typeface="+mn-ea"/>
                <a:cs typeface="+mn-cs"/>
              </a:rPr>
              <a:t>Here, you can construct a banknote by putting the security features in the right place. </a:t>
            </a:r>
            <a:endParaRPr lang="en-GB"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24510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There are seven denominations of euro banknotes: €5, €10, €20, €50, €100, €200 and €500. The banknotes feature architectural styles from different periods in Europe's history in ascending chronological order. The €5 banknote shows the architectural style of ancient Greece and Rome, the €10 shows the Romanesque period (10th to 13th centuries) and the €20 shows the Gothic period (13th to 16th centuries), continuing up to the €500, which shows modern architecture. </a:t>
            </a:r>
            <a:r>
              <a:rPr lang="en-GB" sz="1200" i="1" u="sng" kern="1200" dirty="0" smtClean="0">
                <a:solidFill>
                  <a:schemeClr val="tx1"/>
                </a:solidFill>
                <a:effectLst/>
                <a:latin typeface="Arial" charset="0"/>
                <a:ea typeface="+mn-ea"/>
                <a:cs typeface="+mn-cs"/>
              </a:rPr>
              <a:t>The architectural elements on the euro banknotes are stylised representations</a:t>
            </a:r>
            <a:r>
              <a:rPr lang="en-GB" sz="1200" kern="1200" dirty="0" smtClean="0">
                <a:solidFill>
                  <a:schemeClr val="tx1"/>
                </a:solidFill>
                <a:effectLst/>
                <a:latin typeface="Arial" charset="0"/>
                <a:ea typeface="+mn-ea"/>
                <a:cs typeface="+mn-cs"/>
              </a:rPr>
              <a:t> – none of them show exact representations of an existing building. The pictures here are indicative of the general architectural style shown on each banknote.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first euro banknotes were designed by Robert </a:t>
            </a:r>
            <a:r>
              <a:rPr lang="en-GB" sz="1200" kern="1200" dirty="0" err="1" smtClean="0">
                <a:solidFill>
                  <a:schemeClr val="tx1"/>
                </a:solidFill>
                <a:effectLst/>
                <a:latin typeface="Arial" charset="0"/>
                <a:ea typeface="+mn-ea"/>
                <a:cs typeface="+mn-cs"/>
              </a:rPr>
              <a:t>Kalina</a:t>
            </a:r>
            <a:r>
              <a:rPr lang="en-GB" sz="1200" kern="1200" dirty="0" smtClean="0">
                <a:solidFill>
                  <a:schemeClr val="tx1"/>
                </a:solidFill>
                <a:effectLst/>
                <a:latin typeface="Arial" charset="0"/>
                <a:ea typeface="+mn-ea"/>
                <a:cs typeface="+mn-cs"/>
              </a:rPr>
              <a:t> of Austria’s central bank, the </a:t>
            </a:r>
            <a:r>
              <a:rPr lang="en-GB" sz="1200" kern="1200" dirty="0" err="1" smtClean="0">
                <a:solidFill>
                  <a:schemeClr val="tx1"/>
                </a:solidFill>
                <a:effectLst/>
                <a:latin typeface="Arial" charset="0"/>
                <a:ea typeface="+mn-ea"/>
                <a:cs typeface="+mn-cs"/>
              </a:rPr>
              <a:t>Oesterreichische</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Nationalbank</a:t>
            </a:r>
            <a:r>
              <a:rPr lang="en-GB" sz="1200" kern="1200" dirty="0" smtClean="0">
                <a:solidFill>
                  <a:schemeClr val="tx1"/>
                </a:solidFill>
                <a:effectLst/>
                <a:latin typeface="Arial" charset="0"/>
                <a:ea typeface="+mn-ea"/>
                <a:cs typeface="+mn-cs"/>
              </a:rPr>
              <a:t>. They entered into circulation in 2002. All the banknotes are currently being given extra protection with new security features, and their design is being refreshed. The new €5 was issued on 2 May 2013, the new €10 on 23 September 2014 and the new €20 will enter into circulation on 25 November 2015. The remaining denominations will be issued at dates to be determined and announced to the public and cash handlers at a later stage. Both the first and second series of banknotes are legal tender, and any change will be communicated well in advance.  </a:t>
            </a:r>
          </a:p>
          <a:p>
            <a:endParaRPr lang="en-GB" sz="1200" b="1" kern="1200" dirty="0" smtClean="0">
              <a:solidFill>
                <a:schemeClr val="tx1"/>
              </a:solidFill>
              <a:effectLst/>
              <a:latin typeface="Arial" charset="0"/>
              <a:ea typeface="+mn-ea"/>
              <a:cs typeface="+mn-cs"/>
            </a:endParaRPr>
          </a:p>
          <a:p>
            <a:r>
              <a:rPr lang="en-GB" sz="1200" b="1" kern="1200" dirty="0" smtClean="0">
                <a:solidFill>
                  <a:schemeClr val="tx1"/>
                </a:solidFill>
                <a:effectLst/>
                <a:latin typeface="Arial" charset="0"/>
                <a:ea typeface="+mn-ea"/>
                <a:cs typeface="+mn-cs"/>
              </a:rPr>
              <a:t>Idea: </a:t>
            </a:r>
            <a:r>
              <a:rPr lang="en-GB" sz="1200" kern="1200" dirty="0" smtClean="0">
                <a:solidFill>
                  <a:schemeClr val="tx1"/>
                </a:solidFill>
                <a:effectLst/>
                <a:latin typeface="Arial" charset="0"/>
                <a:ea typeface="+mn-ea"/>
                <a:cs typeface="+mn-cs"/>
              </a:rPr>
              <a:t>You can replace the images here with images from your own country. You can also collect pictures of famous buildings and ask pupils to decide whether they are Classical, Romanesque or Gothic based on their style. </a:t>
            </a:r>
          </a:p>
          <a:p>
            <a:endParaRPr lang="en-GB" sz="1200" b="1" kern="1200" dirty="0" smtClean="0">
              <a:solidFill>
                <a:schemeClr val="tx1"/>
              </a:solidFill>
              <a:effectLst/>
              <a:latin typeface="Arial" charset="0"/>
              <a:ea typeface="+mn-ea"/>
              <a:cs typeface="+mn-cs"/>
            </a:endParaRPr>
          </a:p>
          <a:p>
            <a:r>
              <a:rPr lang="en-GB" sz="1200" b="1" kern="1200" dirty="0" smtClean="0">
                <a:solidFill>
                  <a:schemeClr val="tx1"/>
                </a:solidFill>
                <a:effectLst/>
                <a:latin typeface="Arial" charset="0"/>
                <a:ea typeface="+mn-ea"/>
                <a:cs typeface="+mn-cs"/>
              </a:rPr>
              <a:t>Some information on the buildings shown on this slide:</a:t>
            </a:r>
            <a:endParaRPr lang="en-GB" sz="1200" kern="1200" dirty="0" smtClean="0">
              <a:solidFill>
                <a:schemeClr val="tx1"/>
              </a:solidFill>
              <a:effectLst/>
              <a:latin typeface="Arial" charset="0"/>
              <a:ea typeface="+mn-ea"/>
              <a:cs typeface="+mn-cs"/>
            </a:endParaRPr>
          </a:p>
          <a:p>
            <a:r>
              <a:rPr lang="en-GB" sz="1200" b="1" kern="1200" dirty="0" smtClean="0">
                <a:solidFill>
                  <a:schemeClr val="tx1"/>
                </a:solidFill>
                <a:effectLst/>
                <a:latin typeface="Arial" charset="0"/>
                <a:ea typeface="+mn-ea"/>
                <a:cs typeface="+mn-cs"/>
              </a:rPr>
              <a:t>€5 banknote: </a:t>
            </a:r>
            <a:r>
              <a:rPr lang="en-GB" sz="1200" kern="1200" dirty="0" smtClean="0">
                <a:solidFill>
                  <a:schemeClr val="tx1"/>
                </a:solidFill>
                <a:effectLst/>
                <a:latin typeface="Arial" charset="0"/>
                <a:ea typeface="+mn-ea"/>
                <a:cs typeface="+mn-cs"/>
              </a:rPr>
              <a:t>Hadrian’s Arch in Athens, Greece</a:t>
            </a:r>
          </a:p>
          <a:p>
            <a:r>
              <a:rPr lang="en-GB" sz="1200" b="1" kern="1200" dirty="0" smtClean="0">
                <a:solidFill>
                  <a:schemeClr val="tx1"/>
                </a:solidFill>
                <a:effectLst/>
                <a:latin typeface="Arial" charset="0"/>
                <a:ea typeface="+mn-ea"/>
                <a:cs typeface="+mn-cs"/>
              </a:rPr>
              <a:t>€10 banknote: </a:t>
            </a:r>
            <a:r>
              <a:rPr lang="en-GB" sz="1200" kern="1200" dirty="0" smtClean="0">
                <a:solidFill>
                  <a:schemeClr val="tx1"/>
                </a:solidFill>
                <a:effectLst/>
                <a:latin typeface="Arial" charset="0"/>
                <a:ea typeface="+mn-ea"/>
                <a:cs typeface="+mn-cs"/>
              </a:rPr>
              <a:t>The Leaning Tower of Pisa in Italy</a:t>
            </a:r>
          </a:p>
          <a:p>
            <a:r>
              <a:rPr lang="en-GB" sz="1200" b="1" kern="1200" dirty="0" smtClean="0">
                <a:solidFill>
                  <a:schemeClr val="tx1"/>
                </a:solidFill>
                <a:effectLst/>
                <a:latin typeface="Arial" charset="0"/>
                <a:ea typeface="+mn-ea"/>
                <a:cs typeface="+mn-cs"/>
              </a:rPr>
              <a:t>€20 banknote:</a:t>
            </a:r>
            <a:r>
              <a:rPr lang="en-GB" sz="1200" kern="1200" dirty="0" smtClean="0">
                <a:solidFill>
                  <a:schemeClr val="tx1"/>
                </a:solidFill>
                <a:effectLst/>
                <a:latin typeface="Arial" charset="0"/>
                <a:ea typeface="+mn-ea"/>
                <a:cs typeface="+mn-cs"/>
              </a:rPr>
              <a:t> Notre-Dame Cathedral in Paris, France</a:t>
            </a:r>
            <a:endParaRPr lang="en-GB"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8BBE0B8-E5E5-4310-BF04-57A2A6E65950}" type="slidenum">
              <a:rPr lang="fr-FR" smtClean="0"/>
              <a:pPr>
                <a:defRPr/>
              </a:pPr>
              <a:t>2</a:t>
            </a:fld>
            <a:endParaRPr lang="fr-FR"/>
          </a:p>
        </p:txBody>
      </p:sp>
    </p:spTree>
    <p:extLst>
      <p:ext uri="{BB962C8B-B14F-4D97-AF65-F5344CB8AC3E}">
        <p14:creationId xmlns:p14="http://schemas.microsoft.com/office/powerpoint/2010/main" val="111079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Euro banknotes show windows or doorways on the front and bridges on the back. </a:t>
            </a:r>
          </a:p>
          <a:p>
            <a:endParaRPr lang="en-GB" sz="1200" b="1" kern="1200" dirty="0" smtClean="0">
              <a:solidFill>
                <a:schemeClr val="tx1"/>
              </a:solidFill>
              <a:effectLst/>
              <a:latin typeface="Arial" charset="0"/>
              <a:ea typeface="+mn-ea"/>
              <a:cs typeface="+mn-cs"/>
            </a:endParaRPr>
          </a:p>
          <a:p>
            <a:r>
              <a:rPr lang="en-GB" sz="1200" b="1" kern="1200" dirty="0" smtClean="0">
                <a:solidFill>
                  <a:schemeClr val="tx1"/>
                </a:solidFill>
                <a:effectLst/>
                <a:latin typeface="Arial" charset="0"/>
                <a:ea typeface="+mn-ea"/>
                <a:cs typeface="+mn-cs"/>
              </a:rPr>
              <a:t>Idea:</a:t>
            </a:r>
            <a:r>
              <a:rPr lang="en-GB" sz="1200" kern="1200" dirty="0" smtClean="0">
                <a:solidFill>
                  <a:schemeClr val="tx1"/>
                </a:solidFill>
                <a:effectLst/>
                <a:latin typeface="Arial" charset="0"/>
                <a:ea typeface="+mn-ea"/>
                <a:cs typeface="+mn-cs"/>
              </a:rPr>
              <a:t> As with the previous slide you can replace the image of the Renaissance building with an image from your own country. The image is of the Palace of Charles V in the Alhambra, Granada, Spain. </a:t>
            </a:r>
          </a:p>
          <a:p>
            <a:endParaRPr lang="en-GB" b="0" baseline="0" dirty="0" smtClean="0"/>
          </a:p>
          <a:p>
            <a:endParaRPr lang="en-GB" b="1"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28BBE0B8-E5E5-4310-BF04-57A2A6E65950}" type="slidenum">
              <a:rPr lang="fr-FR" smtClean="0"/>
              <a:pPr>
                <a:defRPr/>
              </a:pPr>
              <a:t>3</a:t>
            </a:fld>
            <a:endParaRPr lang="fr-FR"/>
          </a:p>
        </p:txBody>
      </p:sp>
    </p:spTree>
    <p:extLst>
      <p:ext uri="{BB962C8B-B14F-4D97-AF65-F5344CB8AC3E}">
        <p14:creationId xmlns:p14="http://schemas.microsoft.com/office/powerpoint/2010/main" val="310350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The windows and doorways on the front of the banknotes and the bridges on the back embody ideas.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windows and doorways symbolise the European spirit of openness and cooperation.</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bridges symbolise communication between the people of Europe and between Europe and the rest of the world.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IE" sz="1200" dirty="0" smtClean="0">
              <a:solidFill>
                <a:srgbClr val="000099"/>
              </a:solidFill>
              <a:latin typeface="Gill Sans MT"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dirty="0" smtClean="0"/>
          </a:p>
          <a:p>
            <a:endParaRPr lang="en-GB" dirty="0"/>
          </a:p>
        </p:txBody>
      </p:sp>
      <p:sp>
        <p:nvSpPr>
          <p:cNvPr id="4" name="Slide Number Placeholder 3"/>
          <p:cNvSpPr>
            <a:spLocks noGrp="1"/>
          </p:cNvSpPr>
          <p:nvPr>
            <p:ph type="sldNum" sz="quarter" idx="10"/>
          </p:nvPr>
        </p:nvSpPr>
        <p:spPr/>
        <p:txBody>
          <a:bodyPr/>
          <a:lstStyle/>
          <a:p>
            <a:pPr>
              <a:defRPr/>
            </a:pPr>
            <a:fld id="{28BBE0B8-E5E5-4310-BF04-57A2A6E65950}" type="slidenum">
              <a:rPr lang="fr-FR" smtClean="0"/>
              <a:pPr>
                <a:defRPr/>
              </a:pPr>
              <a:t>4</a:t>
            </a:fld>
            <a:endParaRPr lang="fr-FR"/>
          </a:p>
        </p:txBody>
      </p:sp>
    </p:spTree>
    <p:extLst>
      <p:ext uri="{BB962C8B-B14F-4D97-AF65-F5344CB8AC3E}">
        <p14:creationId xmlns:p14="http://schemas.microsoft.com/office/powerpoint/2010/main" val="115400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Europa, a figure from Greek mythology, is very important in the new series of banknotes. She appears in the watermark of all the new banknotes. On the new €20 banknote, in circulation as of 25 November 2015, she also appears in the top right hand corner in a new feature called the ‘portrait window’. Hold the banknote against the light to see!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Europa was chosen to feature in the new banknotes because she gave her name to the continent. The image of Europa used comes from an ancient Greek vase which is believed to have been painted around 360 BC in Taranto in the South of Italy. The vase is now in the Louvre Museum in Paris, France.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More information on Europa, including a video, can be found here: </a:t>
            </a:r>
            <a:r>
              <a:rPr lang="en-GB" sz="1200" u="sng" kern="1200" dirty="0" smtClean="0">
                <a:solidFill>
                  <a:schemeClr val="tx1"/>
                </a:solidFill>
                <a:effectLst/>
                <a:latin typeface="Arial" charset="0"/>
                <a:ea typeface="+mn-ea"/>
                <a:cs typeface="+mn-cs"/>
                <a:hlinkClick r:id="rId3"/>
              </a:rPr>
              <a:t>http://www.new-euro-banknotes.eu/Europa-Series/The-Myth-of-Europa</a:t>
            </a:r>
            <a:r>
              <a:rPr lang="en-GB" sz="1200" kern="1200" dirty="0" smtClean="0">
                <a:solidFill>
                  <a:schemeClr val="tx1"/>
                </a:solidFill>
                <a:effectLst/>
                <a:latin typeface="Arial" charset="0"/>
                <a:ea typeface="+mn-ea"/>
                <a:cs typeface="+mn-cs"/>
              </a:rPr>
              <a:t>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28BBE0B8-E5E5-4310-BF04-57A2A6E65950}" type="slidenum">
              <a:rPr lang="fr-FR" smtClean="0"/>
              <a:pPr>
                <a:defRPr/>
              </a:pPr>
              <a:t>5</a:t>
            </a:fld>
            <a:endParaRPr lang="fr-FR"/>
          </a:p>
        </p:txBody>
      </p:sp>
    </p:spTree>
    <p:extLst>
      <p:ext uri="{BB962C8B-B14F-4D97-AF65-F5344CB8AC3E}">
        <p14:creationId xmlns:p14="http://schemas.microsoft.com/office/powerpoint/2010/main" val="1799114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Arial" charset="0"/>
                <a:ea typeface="+mn-ea"/>
                <a:cs typeface="+mn-cs"/>
              </a:rPr>
              <a:t>It’s easy to check euro banknotes for authenticity. Just feel, look and tilt. </a:t>
            </a:r>
            <a:endParaRPr lang="en-GB"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577611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Click on the image of the banknote to see a film about how to check a €20 banknote for authenticity by feeling it. </a:t>
            </a:r>
            <a:endParaRPr lang="en-GB"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8BBE0B8-E5E5-4310-BF04-57A2A6E65950}" type="slidenum">
              <a:rPr lang="fr-FR" smtClean="0"/>
              <a:pPr>
                <a:defRPr/>
              </a:pPr>
              <a:t>7</a:t>
            </a:fld>
            <a:endParaRPr lang="fr-FR"/>
          </a:p>
        </p:txBody>
      </p:sp>
    </p:spTree>
    <p:extLst>
      <p:ext uri="{BB962C8B-B14F-4D97-AF65-F5344CB8AC3E}">
        <p14:creationId xmlns:p14="http://schemas.microsoft.com/office/powerpoint/2010/main" val="320864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CEE2FC8-7AAA-4BB9-95B6-9916A53F732C}" type="slidenum">
              <a:rPr lang="fr-FR" altLang="de-DE"/>
              <a:pPr algn="r" eaLnBrk="1" hangingPunct="1">
                <a:spcBef>
                  <a:spcPct val="0"/>
                </a:spcBef>
              </a:pPr>
              <a:t>8</a:t>
            </a:fld>
            <a:endParaRPr lang="fr-FR" altLang="de-DE"/>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905934" y="4717415"/>
            <a:ext cx="4982633" cy="4469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Arial" charset="0"/>
                <a:ea typeface="+mn-ea"/>
                <a:cs typeface="+mn-cs"/>
              </a:rPr>
              <a:t>Click on the image of the banknote to see a film about how to check a €20 banknote for authenticity by looking at it against the light. </a:t>
            </a:r>
            <a:endParaRPr lang="en-GB"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59732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8B35572-1195-4CE3-9377-827311533DBA}" type="slidenum">
              <a:rPr lang="fr-FR" altLang="de-DE"/>
              <a:pPr algn="r" eaLnBrk="1" hangingPunct="1">
                <a:spcBef>
                  <a:spcPct val="0"/>
                </a:spcBef>
              </a:pPr>
              <a:t>9</a:t>
            </a:fld>
            <a:endParaRPr lang="fr-FR" alt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5934" y="4717415"/>
            <a:ext cx="4982633" cy="4469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Click on the image of the banknote to see a film about how to check a €20 banknote for authenticity by tilting it.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eaLnBrk="1" hangingPunct="1"/>
            <a:endParaRPr lang="de-DE" altLang="de-DE" dirty="0" smtClean="0"/>
          </a:p>
        </p:txBody>
      </p:sp>
    </p:spTree>
    <p:extLst>
      <p:ext uri="{BB962C8B-B14F-4D97-AF65-F5344CB8AC3E}">
        <p14:creationId xmlns:p14="http://schemas.microsoft.com/office/powerpoint/2010/main" val="238661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6996854" y="6525344"/>
            <a:ext cx="2133600" cy="476250"/>
          </a:xfrm>
          <a:ln/>
        </p:spPr>
        <p:txBody>
          <a:bodyPr/>
          <a:lstStyle>
            <a:lvl1pPr>
              <a:defRPr/>
            </a:lvl1pPr>
          </a:lstStyle>
          <a:p>
            <a:pPr>
              <a:defRPr/>
            </a:pPr>
            <a:fld id="{A8919AB3-6A1B-46DA-A87D-75F31FC6C4CE}" type="slidenum">
              <a:rPr lang="fr-FR"/>
              <a:pPr>
                <a:defRPr/>
              </a:pPr>
              <a:t>‹#›</a:t>
            </a:fld>
            <a:endParaRPr lang="fr-FR" dirty="0"/>
          </a:p>
        </p:txBody>
      </p:sp>
    </p:spTree>
    <p:extLst>
      <p:ext uri="{BB962C8B-B14F-4D97-AF65-F5344CB8AC3E}">
        <p14:creationId xmlns:p14="http://schemas.microsoft.com/office/powerpoint/2010/main" val="376586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2DBFC67-1D5E-4131-A88B-CE6F7901BAA5}" type="slidenum">
              <a:rPr lang="fr-FR"/>
              <a:pPr>
                <a:defRPr/>
              </a:pPr>
              <a:t>‹#›</a:t>
            </a:fld>
            <a:endParaRPr lang="fr-FR"/>
          </a:p>
        </p:txBody>
      </p:sp>
    </p:spTree>
    <p:extLst>
      <p:ext uri="{BB962C8B-B14F-4D97-AF65-F5344CB8AC3E}">
        <p14:creationId xmlns:p14="http://schemas.microsoft.com/office/powerpoint/2010/main" val="174061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2FBBFE5-F91A-4B91-A3F8-375685A6930E}" type="slidenum">
              <a:rPr lang="fr-FR"/>
              <a:pPr>
                <a:defRPr/>
              </a:pPr>
              <a:t>‹#›</a:t>
            </a:fld>
            <a:endParaRPr lang="fr-FR"/>
          </a:p>
        </p:txBody>
      </p:sp>
    </p:spTree>
    <p:extLst>
      <p:ext uri="{BB962C8B-B14F-4D97-AF65-F5344CB8AC3E}">
        <p14:creationId xmlns:p14="http://schemas.microsoft.com/office/powerpoint/2010/main" val="83779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élément multimédia 3"/>
          <p:cNvSpPr>
            <a:spLocks noGrp="1"/>
          </p:cNvSpPr>
          <p:nvPr>
            <p:ph type="media" sz="half" idx="2"/>
          </p:nvPr>
        </p:nvSpPr>
        <p:spPr>
          <a:xfrm>
            <a:off x="4648200" y="1600200"/>
            <a:ext cx="4038600" cy="4525963"/>
          </a:xfrm>
          <a:prstGeom prst="rect">
            <a:avLst/>
          </a:prstGeo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91EDA771-CB83-48B8-8CD5-9A3C6F9A4FC6}" type="slidenum">
              <a:rPr lang="fr-FR"/>
              <a:pPr>
                <a:defRPr/>
              </a:pPr>
              <a:t>‹#›</a:t>
            </a:fld>
            <a:endParaRPr lang="fr-FR"/>
          </a:p>
        </p:txBody>
      </p:sp>
    </p:spTree>
    <p:extLst>
      <p:ext uri="{BB962C8B-B14F-4D97-AF65-F5344CB8AC3E}">
        <p14:creationId xmlns:p14="http://schemas.microsoft.com/office/powerpoint/2010/main" val="442877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AEABF6A-3586-4E00-82CB-8C731B516C39}" type="slidenum">
              <a:rPr lang="fr-FR"/>
              <a:pPr>
                <a:defRPr/>
              </a:pPr>
              <a:t>‹#›</a:t>
            </a:fld>
            <a:endParaRPr lang="fr-FR"/>
          </a:p>
        </p:txBody>
      </p:sp>
    </p:spTree>
    <p:extLst>
      <p:ext uri="{BB962C8B-B14F-4D97-AF65-F5344CB8AC3E}">
        <p14:creationId xmlns:p14="http://schemas.microsoft.com/office/powerpoint/2010/main" val="1773370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64B8BB5-2FBE-4AF1-963D-11440B6A64DB}" type="slidenum">
              <a:rPr lang="fr-FR"/>
              <a:pPr>
                <a:defRPr/>
              </a:pPr>
              <a:t>‹#›</a:t>
            </a:fld>
            <a:endParaRPr lang="fr-FR"/>
          </a:p>
        </p:txBody>
      </p:sp>
    </p:spTree>
    <p:extLst>
      <p:ext uri="{BB962C8B-B14F-4D97-AF65-F5344CB8AC3E}">
        <p14:creationId xmlns:p14="http://schemas.microsoft.com/office/powerpoint/2010/main" val="3610044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54E5CB3-E885-49EB-8119-8F7A28CFB473}" type="slidenum">
              <a:rPr lang="fr-FR"/>
              <a:pPr>
                <a:defRPr/>
              </a:pPr>
              <a:t>‹#›</a:t>
            </a:fld>
            <a:endParaRPr lang="fr-FR"/>
          </a:p>
        </p:txBody>
      </p:sp>
    </p:spTree>
    <p:extLst>
      <p:ext uri="{BB962C8B-B14F-4D97-AF65-F5344CB8AC3E}">
        <p14:creationId xmlns:p14="http://schemas.microsoft.com/office/powerpoint/2010/main" val="252879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709D5B3-0004-4BFB-B7A5-CE441BA339F6}" type="slidenum">
              <a:rPr lang="fr-FR"/>
              <a:pPr>
                <a:defRPr/>
              </a:pPr>
              <a:t>‹#›</a:t>
            </a:fld>
            <a:endParaRPr lang="fr-FR"/>
          </a:p>
        </p:txBody>
      </p:sp>
    </p:spTree>
    <p:extLst>
      <p:ext uri="{BB962C8B-B14F-4D97-AF65-F5344CB8AC3E}">
        <p14:creationId xmlns:p14="http://schemas.microsoft.com/office/powerpoint/2010/main" val="3055745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95EB637B-7982-47D2-9EF3-135FDE685971}" type="slidenum">
              <a:rPr lang="fr-FR"/>
              <a:pPr>
                <a:defRPr/>
              </a:pPr>
              <a:t>‹#›</a:t>
            </a:fld>
            <a:endParaRPr lang="fr-FR"/>
          </a:p>
        </p:txBody>
      </p:sp>
    </p:spTree>
    <p:extLst>
      <p:ext uri="{BB962C8B-B14F-4D97-AF65-F5344CB8AC3E}">
        <p14:creationId xmlns:p14="http://schemas.microsoft.com/office/powerpoint/2010/main" val="1464863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7E59CEC-0F7C-4514-9FA4-B92BD15FB5E2}" type="slidenum">
              <a:rPr lang="fr-FR"/>
              <a:pPr>
                <a:defRPr/>
              </a:pPr>
              <a:t>‹#›</a:t>
            </a:fld>
            <a:endParaRPr lang="fr-FR"/>
          </a:p>
        </p:txBody>
      </p:sp>
    </p:spTree>
    <p:extLst>
      <p:ext uri="{BB962C8B-B14F-4D97-AF65-F5344CB8AC3E}">
        <p14:creationId xmlns:p14="http://schemas.microsoft.com/office/powerpoint/2010/main" val="923026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CC72E990-D3D1-4880-A14A-699B88E892D3}" type="slidenum">
              <a:rPr lang="fr-FR"/>
              <a:pPr>
                <a:defRPr/>
              </a:pPr>
              <a:t>‹#›</a:t>
            </a:fld>
            <a:endParaRPr lang="fr-F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04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75E7CC6-0827-4ED3-848E-C94508291980}" type="slidenum">
              <a:rPr lang="fr-FR"/>
              <a:pPr>
                <a:defRPr/>
              </a:pPr>
              <a:t>‹#›</a:t>
            </a:fld>
            <a:endParaRPr lang="fr-FR" dirty="0"/>
          </a:p>
        </p:txBody>
      </p:sp>
    </p:spTree>
    <p:extLst>
      <p:ext uri="{BB962C8B-B14F-4D97-AF65-F5344CB8AC3E}">
        <p14:creationId xmlns:p14="http://schemas.microsoft.com/office/powerpoint/2010/main" val="3672536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baseline="0">
                <a:latin typeface="Gill Sans MT" panose="020B0502020104020203" pitchFamily="34" charset="0"/>
              </a:defRPr>
            </a:lvl1pPr>
          </a:lstStyle>
          <a:p>
            <a:r>
              <a:rPr lang="de-DE" dirty="0" smtClean="0"/>
              <a:t>Titelmasterformat durch Klicken bearbeiten</a:t>
            </a:r>
            <a:endParaRPr lang="de-DE" dirty="0"/>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E466C835-CEBF-418C-A79D-639347C9814E}" type="slidenum">
              <a:rPr lang="fr-FR"/>
              <a:pPr>
                <a:defRPr/>
              </a:pPr>
              <a:t>‹#›</a:t>
            </a:fld>
            <a:endParaRPr lang="fr-F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80" y="-27385"/>
            <a:ext cx="9180514" cy="688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163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xfrm>
            <a:off x="6974904" y="6525766"/>
            <a:ext cx="2133600" cy="359618"/>
          </a:xfrm>
          <a:ln/>
        </p:spPr>
        <p:txBody>
          <a:bodyPr/>
          <a:lstStyle>
            <a:lvl1pPr>
              <a:defRPr/>
            </a:lvl1pPr>
          </a:lstStyle>
          <a:p>
            <a:pPr>
              <a:defRPr/>
            </a:pPr>
            <a:fld id="{DE218022-1DB6-4BAE-945C-04E0F86ABC65}" type="slidenum">
              <a:rPr lang="fr-FR"/>
              <a:pPr>
                <a:defRPr/>
              </a:pPr>
              <a:t>‹#›</a:t>
            </a:fld>
            <a:endParaRPr lang="fr-FR"/>
          </a:p>
        </p:txBody>
      </p:sp>
    </p:spTree>
    <p:extLst>
      <p:ext uri="{BB962C8B-B14F-4D97-AF65-F5344CB8AC3E}">
        <p14:creationId xmlns:p14="http://schemas.microsoft.com/office/powerpoint/2010/main" val="197346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C872DEA-9CE3-4D66-8577-21809709F94B}" type="slidenum">
              <a:rPr lang="fr-FR"/>
              <a:pPr>
                <a:defRPr/>
              </a:pPr>
              <a:t>‹#›</a:t>
            </a:fld>
            <a:endParaRPr lang="fr-FR"/>
          </a:p>
        </p:txBody>
      </p:sp>
    </p:spTree>
    <p:extLst>
      <p:ext uri="{BB962C8B-B14F-4D97-AF65-F5344CB8AC3E}">
        <p14:creationId xmlns:p14="http://schemas.microsoft.com/office/powerpoint/2010/main" val="434330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CE99AB1-E127-4987-9A1E-BF2346AB9F66}" type="slidenum">
              <a:rPr lang="fr-FR"/>
              <a:pPr>
                <a:defRPr/>
              </a:pPr>
              <a:t>‹#›</a:t>
            </a:fld>
            <a:endParaRPr lang="fr-FR"/>
          </a:p>
        </p:txBody>
      </p:sp>
    </p:spTree>
    <p:extLst>
      <p:ext uri="{BB962C8B-B14F-4D97-AF65-F5344CB8AC3E}">
        <p14:creationId xmlns:p14="http://schemas.microsoft.com/office/powerpoint/2010/main" val="3903861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B649CC2-D1AE-4F65-8052-CA0C952EBDC2}" type="slidenum">
              <a:rPr lang="fr-FR"/>
              <a:pPr>
                <a:defRPr/>
              </a:pPr>
              <a:t>‹#›</a:t>
            </a:fld>
            <a:endParaRPr lang="fr-FR"/>
          </a:p>
        </p:txBody>
      </p:sp>
    </p:spTree>
    <p:extLst>
      <p:ext uri="{BB962C8B-B14F-4D97-AF65-F5344CB8AC3E}">
        <p14:creationId xmlns:p14="http://schemas.microsoft.com/office/powerpoint/2010/main" val="76671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493900F-7E3A-4BB9-87CB-093F260BF284}" type="slidenum">
              <a:rPr lang="fr-FR"/>
              <a:pPr>
                <a:defRPr/>
              </a:pPr>
              <a:t>‹#›</a:t>
            </a:fld>
            <a:endParaRPr lang="fr-FR"/>
          </a:p>
        </p:txBody>
      </p:sp>
    </p:spTree>
    <p:extLst>
      <p:ext uri="{BB962C8B-B14F-4D97-AF65-F5344CB8AC3E}">
        <p14:creationId xmlns:p14="http://schemas.microsoft.com/office/powerpoint/2010/main" val="355646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1F18A13-F09A-422C-ABAC-F48DC08FF67A}" type="slidenum">
              <a:rPr lang="fr-FR"/>
              <a:pPr>
                <a:defRPr/>
              </a:pPr>
              <a:t>‹#›</a:t>
            </a:fld>
            <a:endParaRPr lang="fr-FR"/>
          </a:p>
        </p:txBody>
      </p:sp>
    </p:spTree>
    <p:extLst>
      <p:ext uri="{BB962C8B-B14F-4D97-AF65-F5344CB8AC3E}">
        <p14:creationId xmlns:p14="http://schemas.microsoft.com/office/powerpoint/2010/main" val="134883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F36804E-4BC6-4FE1-9DFF-A83627F8640B}" type="slidenum">
              <a:rPr lang="fr-FR"/>
              <a:pPr>
                <a:defRPr/>
              </a:pPr>
              <a:t>‹#›</a:t>
            </a:fld>
            <a:endParaRPr lang="fr-FR"/>
          </a:p>
        </p:txBody>
      </p:sp>
    </p:spTree>
    <p:extLst>
      <p:ext uri="{BB962C8B-B14F-4D97-AF65-F5344CB8AC3E}">
        <p14:creationId xmlns:p14="http://schemas.microsoft.com/office/powerpoint/2010/main" val="372605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xfrm>
            <a:off x="6998400" y="6526800"/>
            <a:ext cx="2133600" cy="476250"/>
          </a:xfrm>
          <a:ln/>
        </p:spPr>
        <p:txBody>
          <a:bodyPr/>
          <a:lstStyle>
            <a:lvl1pPr>
              <a:defRPr/>
            </a:lvl1pPr>
          </a:lstStyle>
          <a:p>
            <a:pPr>
              <a:defRPr/>
            </a:pPr>
            <a:fld id="{88FA5C9C-79F9-41BF-93C9-DEE74C588997}" type="slidenum">
              <a:rPr lang="fr-FR"/>
              <a:pPr>
                <a:defRPr/>
              </a:pPr>
              <a:t>‹#›</a:t>
            </a:fld>
            <a:endParaRPr lang="fr-FR"/>
          </a:p>
        </p:txBody>
      </p:sp>
    </p:spTree>
    <p:extLst>
      <p:ext uri="{BB962C8B-B14F-4D97-AF65-F5344CB8AC3E}">
        <p14:creationId xmlns:p14="http://schemas.microsoft.com/office/powerpoint/2010/main" val="239898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6998400" y="6526800"/>
            <a:ext cx="2133600" cy="476250"/>
          </a:xfrm>
          <a:ln/>
        </p:spPr>
        <p:txBody>
          <a:bodyPr/>
          <a:lstStyle>
            <a:lvl1pPr>
              <a:defRPr/>
            </a:lvl1pPr>
          </a:lstStyle>
          <a:p>
            <a:pPr>
              <a:defRPr/>
            </a:pPr>
            <a:fld id="{31795907-32BC-4EB2-A684-7B02D22B4117}" type="slidenum">
              <a:rPr lang="fr-FR"/>
              <a:pPr>
                <a:defRPr/>
              </a:pPr>
              <a:t>‹#›</a:t>
            </a:fld>
            <a:endParaRPr lang="fr-FR"/>
          </a:p>
        </p:txBody>
      </p:sp>
    </p:spTree>
    <p:extLst>
      <p:ext uri="{BB962C8B-B14F-4D97-AF65-F5344CB8AC3E}">
        <p14:creationId xmlns:p14="http://schemas.microsoft.com/office/powerpoint/2010/main" val="35820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4D5897E-95DC-40BC-9350-A854E6FC64D3}" type="slidenum">
              <a:rPr lang="fr-FR"/>
              <a:pPr>
                <a:defRPr/>
              </a:pPr>
              <a:t>‹#›</a:t>
            </a:fld>
            <a:endParaRPr lang="fr-FR"/>
          </a:p>
        </p:txBody>
      </p:sp>
    </p:spTree>
    <p:extLst>
      <p:ext uri="{BB962C8B-B14F-4D97-AF65-F5344CB8AC3E}">
        <p14:creationId xmlns:p14="http://schemas.microsoft.com/office/powerpoint/2010/main" val="424253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8D9C8EA-1BCA-468C-913B-8AA8A2FCE4A3}" type="slidenum">
              <a:rPr lang="fr-FR"/>
              <a:pPr>
                <a:defRPr/>
              </a:pPr>
              <a:t>‹#›</a:t>
            </a:fld>
            <a:endParaRPr lang="fr-FR"/>
          </a:p>
        </p:txBody>
      </p:sp>
    </p:spTree>
    <p:extLst>
      <p:ext uri="{BB962C8B-B14F-4D97-AF65-F5344CB8AC3E}">
        <p14:creationId xmlns:p14="http://schemas.microsoft.com/office/powerpoint/2010/main" val="108919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7CAE9"/>
        </a:solidFill>
        <a:effectLst/>
      </p:bgPr>
    </p:bg>
    <p:spTree>
      <p:nvGrpSpPr>
        <p:cNvPr id="1" name=""/>
        <p:cNvGrpSpPr/>
        <p:nvPr/>
      </p:nvGrpSpPr>
      <p:grpSpPr>
        <a:xfrm>
          <a:off x="0" y="0"/>
          <a:ext cx="0" cy="0"/>
          <a:chOff x="0" y="0"/>
          <a:chExt cx="0" cy="0"/>
        </a:xfrm>
      </p:grpSpPr>
      <p:sp>
        <p:nvSpPr>
          <p:cNvPr id="28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28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28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979967F-7298-4E36-959A-14AC54E8D18D}" type="slidenum">
              <a:rPr lang="fr-FR"/>
              <a:pPr>
                <a:defRPr/>
              </a:pPr>
              <a:t>‹#›</a:t>
            </a:fld>
            <a:endParaRPr lang="fr-FR"/>
          </a:p>
        </p:txBody>
      </p:sp>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7CAE9"/>
        </a:solidFill>
        <a:effectLst/>
      </p:bgPr>
    </p:bg>
    <p:spTree>
      <p:nvGrpSpPr>
        <p:cNvPr id="1" name=""/>
        <p:cNvGrpSpPr/>
        <p:nvPr/>
      </p:nvGrpSpPr>
      <p:grpSpPr>
        <a:xfrm>
          <a:off x="0" y="0"/>
          <a:ext cx="0" cy="0"/>
          <a:chOff x="0" y="0"/>
          <a:chExt cx="0" cy="0"/>
        </a:xfrm>
      </p:grpSpPr>
      <p:sp>
        <p:nvSpPr>
          <p:cNvPr id="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1"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31CE94D-CF27-4682-92ED-86A73A9B570C}" type="slidenum">
              <a:rPr lang="fr-FR"/>
              <a:pPr>
                <a:defRPr/>
              </a:pPr>
              <a:t>‹#›</a:t>
            </a:fld>
            <a:endParaRPr lang="fr-FR"/>
          </a:p>
        </p:txBody>
      </p:sp>
      <p:pic>
        <p:nvPicPr>
          <p:cNvPr id="4098"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2" Type="http://schemas.openxmlformats.org/officeDocument/2006/relationships/hyperlink" Target="https://www.ecb.europa.eu/euro/banknotes/security/html/index.en.htm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video" Target="../media/media2.wmv"/><Relationship Id="rId7" Type="http://schemas.openxmlformats.org/officeDocument/2006/relationships/notesSlide" Target="../notesSlides/notesSlide8.xml"/><Relationship Id="rId12" Type="http://schemas.openxmlformats.org/officeDocument/2006/relationships/image" Target="../media/image42.png"/><Relationship Id="rId2" Type="http://schemas.microsoft.com/office/2007/relationships/media" Target="../media/media2.wmv"/><Relationship Id="rId1" Type="http://schemas.openxmlformats.org/officeDocument/2006/relationships/themeOverride" Target="../theme/themeOverride1.xml"/><Relationship Id="rId6" Type="http://schemas.openxmlformats.org/officeDocument/2006/relationships/slideLayout" Target="../slideLayouts/slideLayout7.xml"/><Relationship Id="rId11" Type="http://schemas.openxmlformats.org/officeDocument/2006/relationships/image" Target="../media/image41.jpeg"/><Relationship Id="rId5" Type="http://schemas.openxmlformats.org/officeDocument/2006/relationships/video" Target="../media/media3.wmv"/><Relationship Id="rId10" Type="http://schemas.openxmlformats.org/officeDocument/2006/relationships/image" Target="../media/image40.png"/><Relationship Id="rId4" Type="http://schemas.microsoft.com/office/2007/relationships/media" Target="../media/media3.wmv"/><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8.png"/><Relationship Id="rId3" Type="http://schemas.microsoft.com/office/2007/relationships/media" Target="../media/media5.wm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notesSlide" Target="../notesSlides/notesSlide9.xml"/><Relationship Id="rId11" Type="http://schemas.openxmlformats.org/officeDocument/2006/relationships/image" Target="../media/image46.jpeg"/><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video" Target="../media/media5.wm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User_ab_10062013\Boamah\ECB_DATEN\PNG\Karte_mit_Inseln_GruenGoldHellgrau_ohne_Island.png"/>
          <p:cNvPicPr>
            <a:picLocks noChangeAspect="1" noChangeArrowheads="1"/>
          </p:cNvPicPr>
          <p:nvPr/>
        </p:nvPicPr>
        <p:blipFill rotWithShape="1">
          <a:blip r:embed="rId3">
            <a:extLst>
              <a:ext uri="{28A0092B-C50C-407E-A947-70E740481C1C}">
                <a14:useLocalDpi xmlns:a14="http://schemas.microsoft.com/office/drawing/2010/main" val="0"/>
              </a:ext>
            </a:extLst>
          </a:blip>
          <a:srcRect l="9159" r="8061" b="375"/>
          <a:stretch/>
        </p:blipFill>
        <p:spPr bwMode="auto">
          <a:xfrm>
            <a:off x="1145118" y="0"/>
            <a:ext cx="79988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en 7"/>
          <p:cNvGrpSpPr/>
          <p:nvPr/>
        </p:nvGrpSpPr>
        <p:grpSpPr>
          <a:xfrm>
            <a:off x="4467675" y="836948"/>
            <a:ext cx="2837282" cy="1248921"/>
            <a:chOff x="4467675" y="836948"/>
            <a:chExt cx="2837282" cy="1248921"/>
          </a:xfrm>
          <a:effectLst>
            <a:outerShdw blurRad="50800" dist="38100" dir="16200000" rotWithShape="0">
              <a:prstClr val="black">
                <a:alpha val="40000"/>
              </a:prstClr>
            </a:outerShdw>
          </a:effectLst>
        </p:grpSpPr>
        <p:pic>
          <p:nvPicPr>
            <p:cNvPr id="14" name="Picture 11" descr="E:\Sprechblase Kopi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571" y="836948"/>
              <a:ext cx="2754386" cy="1248921"/>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feld 1"/>
            <p:cNvSpPr txBox="1">
              <a:spLocks noChangeArrowheads="1"/>
            </p:cNvSpPr>
            <p:nvPr/>
          </p:nvSpPr>
          <p:spPr bwMode="auto">
            <a:xfrm>
              <a:off x="4467675" y="1045909"/>
              <a:ext cx="2739307" cy="830997"/>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b="1" dirty="0" smtClean="0">
                  <a:solidFill>
                    <a:srgbClr val="000099"/>
                  </a:solidFill>
                  <a:latin typeface="+mn-lt"/>
                </a:rPr>
                <a:t>338 </a:t>
              </a:r>
              <a:r>
                <a:rPr lang="de-DE" altLang="de-DE" sz="2400" b="1" dirty="0" err="1" smtClean="0">
                  <a:solidFill>
                    <a:srgbClr val="000099"/>
                  </a:solidFill>
                  <a:latin typeface="+mn-lt"/>
                </a:rPr>
                <a:t>million</a:t>
              </a:r>
              <a:r>
                <a:rPr lang="de-DE" altLang="de-DE" sz="2400" b="1" dirty="0" smtClean="0">
                  <a:solidFill>
                    <a:srgbClr val="000099"/>
                  </a:solidFill>
                  <a:latin typeface="+mn-lt"/>
                </a:rPr>
                <a:t> </a:t>
              </a:r>
              <a:r>
                <a:rPr lang="de-DE" altLang="de-DE" sz="2400" b="1" dirty="0" err="1" smtClean="0">
                  <a:solidFill>
                    <a:srgbClr val="000099"/>
                  </a:solidFill>
                  <a:latin typeface="+mn-lt"/>
                </a:rPr>
                <a:t>people</a:t>
              </a:r>
              <a:endParaRPr lang="de-DE" altLang="de-DE" sz="2400" b="1" dirty="0">
                <a:solidFill>
                  <a:srgbClr val="000099"/>
                </a:solidFill>
                <a:latin typeface="+mn-lt"/>
              </a:endParaRPr>
            </a:p>
          </p:txBody>
        </p:sp>
      </p:grpSp>
      <p:sp>
        <p:nvSpPr>
          <p:cNvPr id="3" name="TextBox 2"/>
          <p:cNvSpPr txBox="1"/>
          <p:nvPr/>
        </p:nvSpPr>
        <p:spPr>
          <a:xfrm>
            <a:off x="1743245" y="6093296"/>
            <a:ext cx="5647700"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GB" sz="3500" b="1" dirty="0">
                <a:solidFill>
                  <a:srgbClr val="000099"/>
                </a:solidFill>
                <a:latin typeface="+mn-lt"/>
              </a:rPr>
              <a:t>One currency – the euro!</a:t>
            </a:r>
          </a:p>
        </p:txBody>
      </p:sp>
      <p:pic>
        <p:nvPicPr>
          <p:cNvPr id="4" name="Picture 2" descr="O:\Kd2\ECB\Beratung\Direct Marketing\Euro 5 und 10 und 20 Euro School ppt\Praese Material\Neu 2015 Freisteller\_alex09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320" y="980728"/>
            <a:ext cx="3638232" cy="6084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3" descr="O:\Kd2\ECB\Beratung\Direct Marketing\Euro 5 und 10 und 20 Euro School ppt\Praese Material\Neu 2015 Freisteller\_anna09_0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949" y="1111116"/>
            <a:ext cx="3710765" cy="59182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N:\User_ab_10062013\Boamah\ECB_DATEN\PNG\Islan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0683" y="548680"/>
            <a:ext cx="1567301" cy="9403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1187624" y="624938"/>
            <a:ext cx="2456709" cy="1559197"/>
            <a:chOff x="1215895" y="-2158395"/>
            <a:chExt cx="2456709" cy="1559197"/>
          </a:xfrm>
        </p:grpSpPr>
        <p:pic>
          <p:nvPicPr>
            <p:cNvPr id="15" name="Picture 4" descr="O:\Kd2\ECB\Beratung\Direct Marketing\Euro 5 und 10 und 20 Euro School ppt\Praese Material\Neu 2015 Freisteller\Sprechblas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5895" y="-2158395"/>
              <a:ext cx="2312133" cy="1559197"/>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feld 1"/>
            <p:cNvSpPr txBox="1">
              <a:spLocks noChangeArrowheads="1"/>
            </p:cNvSpPr>
            <p:nvPr/>
          </p:nvSpPr>
          <p:spPr bwMode="auto">
            <a:xfrm>
              <a:off x="1369665" y="-1831041"/>
              <a:ext cx="2302939" cy="461665"/>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b="1" dirty="0" smtClean="0">
                  <a:solidFill>
                    <a:srgbClr val="000099"/>
                  </a:solidFill>
                  <a:latin typeface="+mn-lt"/>
                </a:rPr>
                <a:t>19 countries</a:t>
              </a:r>
              <a:endParaRPr lang="de-DE" altLang="de-DE" sz="2400" b="1" dirty="0">
                <a:solidFill>
                  <a:srgbClr val="000099"/>
                </a:solidFill>
                <a:latin typeface="+mn-lt"/>
              </a:endParaRPr>
            </a:p>
          </p:txBody>
        </p:sp>
      </p:grpSp>
      <p:pic>
        <p:nvPicPr>
          <p:cNvPr id="9" name="Picture 3" descr="O:\Kd2\ECB\Beratung\Direct Marketing\Euro 5 und 10 und 20 Euro School ppt\Praese Material\Our Money Logo\Our_money_2013_EN_2c.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294" t="32237"/>
          <a:stretch/>
        </p:blipFill>
        <p:spPr bwMode="auto">
          <a:xfrm>
            <a:off x="108000" y="43200"/>
            <a:ext cx="1742400" cy="856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d2\ECB\Beratung\Direct Marketing\Euro 5 und 10 und 20 Euro School ppt\Praese Material\Legenden\Legende_E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000" y="208800"/>
            <a:ext cx="1504800" cy="5040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O:\Kd2\ECB\Beratung\Direct Marketing\Euro 5 und 10 und 20 Euro School ppt\Praese Material\Inseln\Inseln_EN.png"/>
          <p:cNvPicPr>
            <a:picLocks noChangeAspect="1" noChangeArrowheads="1"/>
          </p:cNvPicPr>
          <p:nvPr/>
        </p:nvPicPr>
        <p:blipFill rotWithShape="1">
          <a:blip r:embed="rId11">
            <a:extLst>
              <a:ext uri="{28A0092B-C50C-407E-A947-70E740481C1C}">
                <a14:useLocalDpi xmlns:a14="http://schemas.microsoft.com/office/drawing/2010/main" val="0"/>
              </a:ext>
            </a:extLst>
          </a:blip>
          <a:srcRect r="25750"/>
          <a:stretch/>
        </p:blipFill>
        <p:spPr bwMode="auto">
          <a:xfrm>
            <a:off x="108000" y="4320000"/>
            <a:ext cx="371905" cy="24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0" nodeType="click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8"/>
          <p:cNvSpPr txBox="1">
            <a:spLocks noChangeArrowheads="1"/>
          </p:cNvSpPr>
          <p:nvPr/>
        </p:nvSpPr>
        <p:spPr bwMode="auto">
          <a:xfrm>
            <a:off x="0" y="180000"/>
            <a:ext cx="9144000" cy="1323439"/>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pPr>
            <a:r>
              <a:rPr lang="fr-FR" altLang="de-DE" sz="4000" b="1" dirty="0" smtClean="0">
                <a:solidFill>
                  <a:srgbClr val="000099"/>
                </a:solidFill>
                <a:latin typeface="+mn-lt"/>
              </a:rPr>
              <a:t>Put the </a:t>
            </a:r>
            <a:r>
              <a:rPr lang="fr-FR" altLang="de-DE" sz="4000" b="1" dirty="0" err="1" smtClean="0">
                <a:solidFill>
                  <a:srgbClr val="000099"/>
                </a:solidFill>
                <a:latin typeface="+mn-lt"/>
              </a:rPr>
              <a:t>security</a:t>
            </a:r>
            <a:r>
              <a:rPr lang="fr-FR" altLang="de-DE" sz="4000" b="1" dirty="0" smtClean="0">
                <a:solidFill>
                  <a:srgbClr val="000099"/>
                </a:solidFill>
                <a:latin typeface="+mn-lt"/>
              </a:rPr>
              <a:t> </a:t>
            </a:r>
            <a:r>
              <a:rPr lang="fr-FR" altLang="de-DE" sz="4000" b="1" dirty="0" err="1" smtClean="0">
                <a:solidFill>
                  <a:srgbClr val="000099"/>
                </a:solidFill>
                <a:latin typeface="+mn-lt"/>
              </a:rPr>
              <a:t>features</a:t>
            </a:r>
            <a:r>
              <a:rPr lang="fr-FR" altLang="de-DE" sz="4000" b="1" dirty="0" smtClean="0">
                <a:solidFill>
                  <a:srgbClr val="000099"/>
                </a:solidFill>
                <a:latin typeface="+mn-lt"/>
              </a:rPr>
              <a:t> </a:t>
            </a:r>
          </a:p>
          <a:p>
            <a:pPr algn="ctr" eaLnBrk="1" hangingPunct="1">
              <a:spcBef>
                <a:spcPts val="0"/>
              </a:spcBef>
            </a:pPr>
            <a:r>
              <a:rPr lang="fr-FR" altLang="de-DE" sz="4000" b="1" dirty="0" smtClean="0">
                <a:solidFill>
                  <a:srgbClr val="000099"/>
                </a:solidFill>
                <a:latin typeface="+mn-lt"/>
              </a:rPr>
              <a:t>in the right place !</a:t>
            </a:r>
            <a:endParaRPr lang="fr-FR" altLang="de-DE" sz="4000" b="1" dirty="0">
              <a:solidFill>
                <a:srgbClr val="000099"/>
              </a:solidFill>
              <a:latin typeface="+mn-lt"/>
            </a:endParaRPr>
          </a:p>
        </p:txBody>
      </p:sp>
      <p:sp>
        <p:nvSpPr>
          <p:cNvPr id="14339" name="Text Box 58"/>
          <p:cNvSpPr txBox="1">
            <a:spLocks noChangeArrowheads="1"/>
          </p:cNvSpPr>
          <p:nvPr/>
        </p:nvSpPr>
        <p:spPr bwMode="auto">
          <a:xfrm>
            <a:off x="6134029" y="5445224"/>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de-DE" sz="1600" b="1" dirty="0">
                <a:solidFill>
                  <a:srgbClr val="000099"/>
                </a:solidFill>
                <a:latin typeface="+mn-lt"/>
              </a:rPr>
              <a:t>Watermark</a:t>
            </a:r>
          </a:p>
        </p:txBody>
      </p:sp>
      <p:sp>
        <p:nvSpPr>
          <p:cNvPr id="14341" name="Text Box 22"/>
          <p:cNvSpPr txBox="1">
            <a:spLocks noChangeArrowheads="1"/>
          </p:cNvSpPr>
          <p:nvPr/>
        </p:nvSpPr>
        <p:spPr bwMode="auto">
          <a:xfrm>
            <a:off x="4355976" y="6281278"/>
            <a:ext cx="12674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de-DE" sz="1600" b="1" dirty="0">
                <a:solidFill>
                  <a:srgbClr val="000099"/>
                </a:solidFill>
                <a:latin typeface="+mn-lt"/>
              </a:rPr>
              <a:t>Hologram</a:t>
            </a:r>
          </a:p>
        </p:txBody>
      </p:sp>
      <p:sp>
        <p:nvSpPr>
          <p:cNvPr id="14342" name="Text Box 31"/>
          <p:cNvSpPr txBox="1">
            <a:spLocks noChangeArrowheads="1"/>
          </p:cNvSpPr>
          <p:nvPr/>
        </p:nvSpPr>
        <p:spPr bwMode="auto">
          <a:xfrm>
            <a:off x="518587" y="6306543"/>
            <a:ext cx="1403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de-DE" sz="1600" b="1" dirty="0">
                <a:solidFill>
                  <a:srgbClr val="000099"/>
                </a:solidFill>
                <a:latin typeface="+mn-lt"/>
              </a:rPr>
              <a:t>Raised print</a:t>
            </a:r>
          </a:p>
        </p:txBody>
      </p:sp>
      <p:sp>
        <p:nvSpPr>
          <p:cNvPr id="14343" name="Text Box 58"/>
          <p:cNvSpPr txBox="1">
            <a:spLocks noChangeArrowheads="1"/>
          </p:cNvSpPr>
          <p:nvPr/>
        </p:nvSpPr>
        <p:spPr bwMode="auto">
          <a:xfrm>
            <a:off x="231179" y="4242991"/>
            <a:ext cx="2055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de-DE" sz="1600" b="1" dirty="0">
                <a:solidFill>
                  <a:srgbClr val="000099"/>
                </a:solidFill>
                <a:latin typeface="+mn-lt"/>
              </a:rPr>
              <a:t>Emerald number</a:t>
            </a:r>
          </a:p>
        </p:txBody>
      </p:sp>
      <p:sp>
        <p:nvSpPr>
          <p:cNvPr id="31" name="Text Box 58"/>
          <p:cNvSpPr txBox="1">
            <a:spLocks noChangeArrowheads="1"/>
          </p:cNvSpPr>
          <p:nvPr/>
        </p:nvSpPr>
        <p:spPr bwMode="auto">
          <a:xfrm>
            <a:off x="6372200" y="6142760"/>
            <a:ext cx="1769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de-DE" sz="1600" b="1" dirty="0" smtClean="0">
                <a:solidFill>
                  <a:srgbClr val="000099"/>
                </a:solidFill>
                <a:latin typeface="+mn-lt"/>
              </a:rPr>
              <a:t>Portrait window</a:t>
            </a:r>
            <a:endParaRPr lang="en-GB" altLang="de-DE" sz="1600" b="1" dirty="0">
              <a:solidFill>
                <a:srgbClr val="000099"/>
              </a:solidFill>
              <a:latin typeface="+mn-lt"/>
            </a:endParaRPr>
          </a:p>
        </p:txBody>
      </p:sp>
      <p:pic>
        <p:nvPicPr>
          <p:cNvPr id="17" name="Picture 3" descr="N:\User_ab_10062013\Boamah\ECB_DATEN\PNG\ECB_20euro_Full Banknote_back_578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982980"/>
            <a:ext cx="3693333" cy="19944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18" name="Picture 2" descr="O:\Kd2\ECB\Beratung\Direct Marketing\Euro 5 und 10 und 20 Euro School ppt\Praese Material\Neu 2015 Freisteller\ECB_20euro_Full Banknote_front_577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158" y="1982463"/>
            <a:ext cx="3694291" cy="1994917"/>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20"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10</a:t>
            </a:fld>
            <a:endParaRPr lang="fr-FR" dirty="0">
              <a:solidFill>
                <a:srgbClr val="000099"/>
              </a:solidFill>
            </a:endParaRPr>
          </a:p>
        </p:txBody>
      </p:sp>
      <p:pic>
        <p:nvPicPr>
          <p:cNvPr id="8200" name="Picture 8" descr="E:\Bilder\Sec_Feat_Stripe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4643390"/>
            <a:ext cx="498454" cy="2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E:\Bilder\Sec_Feat_Watermar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8001" y="4569805"/>
            <a:ext cx="686680" cy="79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197" name="Picture 5" descr="E:\Bilder\Sec_Feat_Emerald_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682798"/>
            <a:ext cx="684000" cy="47774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201" name="Picture 9" descr="E:\Bilder\Sec_Feat_Raised_Print_01.jpg"/>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0420" y="4682797"/>
            <a:ext cx="270000" cy="2023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E:\Bilder\Sec_Feat_Stripe_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65" t="17618" r="6184" b="53775"/>
          <a:stretch/>
        </p:blipFill>
        <p:spPr bwMode="auto">
          <a:xfrm>
            <a:off x="8398611" y="5037826"/>
            <a:ext cx="442033" cy="576468"/>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8198" name="Picture 6" descr="E:\Bilder\Sec_Feat_Raised_Print_02.jpg"/>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5776" y="4682797"/>
            <a:ext cx="201600" cy="2023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ECB_20euro_Full Banknote_back_5787_Specimen.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906" t="7593" r="9015" b="7748"/>
          <a:stretch/>
        </p:blipFill>
        <p:spPr bwMode="auto">
          <a:xfrm>
            <a:off x="8243213" y="5949280"/>
            <a:ext cx="422844" cy="5760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7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341"/>
                                        </p:tgtEl>
                                        <p:attrNameLst>
                                          <p:attrName>r</p:attrName>
                                        </p:attrNameLst>
                                      </p:cBhvr>
                                    </p:animRot>
                                    <p:animRot by="-240000">
                                      <p:cBhvr>
                                        <p:cTn id="7" dur="200" fill="hold">
                                          <p:stCondLst>
                                            <p:cond delay="200"/>
                                          </p:stCondLst>
                                        </p:cTn>
                                        <p:tgtEl>
                                          <p:spTgt spid="14341"/>
                                        </p:tgtEl>
                                        <p:attrNameLst>
                                          <p:attrName>r</p:attrName>
                                        </p:attrNameLst>
                                      </p:cBhvr>
                                    </p:animRot>
                                    <p:animRot by="240000">
                                      <p:cBhvr>
                                        <p:cTn id="8" dur="200" fill="hold">
                                          <p:stCondLst>
                                            <p:cond delay="400"/>
                                          </p:stCondLst>
                                        </p:cTn>
                                        <p:tgtEl>
                                          <p:spTgt spid="14341"/>
                                        </p:tgtEl>
                                        <p:attrNameLst>
                                          <p:attrName>r</p:attrName>
                                        </p:attrNameLst>
                                      </p:cBhvr>
                                    </p:animRot>
                                    <p:animRot by="-240000">
                                      <p:cBhvr>
                                        <p:cTn id="9" dur="200" fill="hold">
                                          <p:stCondLst>
                                            <p:cond delay="600"/>
                                          </p:stCondLst>
                                        </p:cTn>
                                        <p:tgtEl>
                                          <p:spTgt spid="14341"/>
                                        </p:tgtEl>
                                        <p:attrNameLst>
                                          <p:attrName>r</p:attrName>
                                        </p:attrNameLst>
                                      </p:cBhvr>
                                    </p:animRot>
                                    <p:animRot by="120000">
                                      <p:cBhvr>
                                        <p:cTn id="10" dur="200" fill="hold">
                                          <p:stCondLst>
                                            <p:cond delay="800"/>
                                          </p:stCondLst>
                                        </p:cTn>
                                        <p:tgtEl>
                                          <p:spTgt spid="143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413 -0.00069 C -0.05798 0.00532 -0.09132 0.01642 -0.12569 0.02012 C -0.14392 0.01827 -0.16215 0.01804 -0.18055 0.01642 C -0.20052 0.01527 -0.22066 0.00093 -0.24062 -0.003 C -0.25347 -0.01272 -0.24132 -0.00439 -0.2526 -0.01064 C -0.25538 -0.01179 -0.25816 -0.01411 -0.26093 -0.01572 C -0.26215 -0.01619 -0.26458 -0.01781 -0.26458 -0.01757 C -0.26962 -0.02498 -0.27482 -0.03076 -0.27986 -0.03839 C -0.28073 -0.04301 -0.28125 -0.04787 -0.28177 -0.05273 C -0.28229 -0.05666 -0.28385 -0.05805 -0.28455 -0.06082 C -0.28593 -0.06568 -0.2868 -0.06961 -0.2875 -0.07562 C -0.28784 -0.08256 -0.28889 -0.09551 -0.28889 -0.09505 C -0.28889 -0.10268 -0.28837 -0.14662 -0.28559 -0.15772 C -0.2842 -0.1635 -0.28159 -0.16674 -0.27986 -0.17299 C -0.27778 -0.18247 -0.27934 -0.17923 -0.27552 -0.18247 C -0.26805 -0.19843 -0.26007 -0.20513 -0.25104 -0.20768 C -0.21962 -0.23381 -0.1467 -0.20999 -0.14566 -0.20999 C -0.13455 -0.20791 -0.12378 -0.20675 -0.11302 -0.20259 C -0.08055 -0.20513 -0.04913 -0.21323 -0.01684 -0.21485 C -0.00868 -0.2167 -0.00191 -0.21924 0.00591 -0.22294 C 0.01233 -0.22965 0.01945 -0.23219 0.02622 -0.2352 C 0.03177 -0.25023 0.03125 -0.24792 0.03368 -0.26503 C 0.03386 -0.27035 0.03559 -0.28029 0.03559 -0.28006 C 0.03351 -0.29486 0.02535 -0.30805 0.01979 -0.31244 C 0.0158 -0.31961 0.01268 -0.32447 0.00868 -0.33025 C 0.00573 -0.3351 0.00209 -0.33626 -0.00034 -0.34251 C -0.01076 -0.36771 -0.0026 -0.34829 -0.00764 -0.36517 C -0.01076 -0.37558 -0.01857 -0.37581 -0.01857 -0.38899 " pathEditMode="relative" rAng="0" ptsTypes="ffffffffffffffffffffffffffff">
                                      <p:cBhvr>
                                        <p:cTn id="14" dur="2000" fill="hold"/>
                                        <p:tgtEl>
                                          <p:spTgt spid="8200"/>
                                        </p:tgtEl>
                                        <p:attrNameLst>
                                          <p:attrName>ppt_x</p:attrName>
                                          <p:attrName>ppt_y</p:attrName>
                                        </p:attrNameLst>
                                      </p:cBhvr>
                                      <p:rCtr x="-10260" y="-18386"/>
                                    </p:animMotion>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14339"/>
                                        </p:tgtEl>
                                        <p:attrNameLst>
                                          <p:attrName>r</p:attrName>
                                        </p:attrNameLst>
                                      </p:cBhvr>
                                    </p:animRot>
                                    <p:animRot by="-240000">
                                      <p:cBhvr>
                                        <p:cTn id="19" dur="200" fill="hold">
                                          <p:stCondLst>
                                            <p:cond delay="200"/>
                                          </p:stCondLst>
                                        </p:cTn>
                                        <p:tgtEl>
                                          <p:spTgt spid="14339"/>
                                        </p:tgtEl>
                                        <p:attrNameLst>
                                          <p:attrName>r</p:attrName>
                                        </p:attrNameLst>
                                      </p:cBhvr>
                                    </p:animRot>
                                    <p:animRot by="240000">
                                      <p:cBhvr>
                                        <p:cTn id="20" dur="200" fill="hold">
                                          <p:stCondLst>
                                            <p:cond delay="400"/>
                                          </p:stCondLst>
                                        </p:cTn>
                                        <p:tgtEl>
                                          <p:spTgt spid="14339"/>
                                        </p:tgtEl>
                                        <p:attrNameLst>
                                          <p:attrName>r</p:attrName>
                                        </p:attrNameLst>
                                      </p:cBhvr>
                                    </p:animRot>
                                    <p:animRot by="-240000">
                                      <p:cBhvr>
                                        <p:cTn id="21" dur="200" fill="hold">
                                          <p:stCondLst>
                                            <p:cond delay="600"/>
                                          </p:stCondLst>
                                        </p:cTn>
                                        <p:tgtEl>
                                          <p:spTgt spid="14339"/>
                                        </p:tgtEl>
                                        <p:attrNameLst>
                                          <p:attrName>r</p:attrName>
                                        </p:attrNameLst>
                                      </p:cBhvr>
                                    </p:animRot>
                                    <p:animRot by="120000">
                                      <p:cBhvr>
                                        <p:cTn id="22" dur="200" fill="hold">
                                          <p:stCondLst>
                                            <p:cond delay="800"/>
                                          </p:stCondLst>
                                        </p:cTn>
                                        <p:tgtEl>
                                          <p:spTgt spid="143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3334 0.0118 C -0.04219 0.01296 -0.0467 0.01342 -0.05417 0.01712 C -0.17604 0.01619 -0.29497 0.01619 -0.4165 0.00833 C -0.44775 0.00347 -0.47969 0.00417 -0.51094 0.00324 C -0.53438 -0.00508 -0.56111 -0.00485 -0.58542 -0.00717 C -0.59358 -0.00948 -0.59966 -0.01133 -0.60868 -0.01248 C -0.63889 -0.02197 -0.66927 -0.02382 -0.69948 -0.03654 C -0.70313 -0.04 -0.70712 -0.04347 -0.71094 -0.04694 C -0.71233 -0.0481 -0.71493 -0.05041 -0.71493 -0.05018 C -0.72379 -0.06799 -0.72361 -0.08695 -0.72657 -0.10754 C -0.72466 -0.1184 -0.72275 -0.14038 -0.72275 -0.14014 C -0.72379 -0.18085 -0.7257 -0.22155 -0.72014 -0.26156 C -0.7191 -0.30804 -0.71736 -0.33926 -0.71094 -0.38251 C -0.70903 -0.395 -0.70903 -0.40818 -0.70191 -0.4172 C -0.69948 -0.42738 -0.69636 -0.43408 -0.6915 -0.4431 C -0.69063 -0.44472 -0.68872 -0.44519 -0.68768 -0.44657 C -0.68507 -0.45004 -0.68368 -0.45513 -0.68108 -0.4586 C -0.6757 -0.46577 -0.66927 -0.47294 -0.66198 -0.47594 C -0.64792 -0.47502 -0.63768 -0.47502 -0.62552 -0.46901 C -0.62049 -0.45883 -0.61962 -0.45675 -0.61788 -0.44495 C -0.61806 -0.41951 -0.61806 -0.39408 -0.61875 -0.36864 C -0.61875 -0.36632 -0.62014 -0.36424 -0.62032 -0.36193 C -0.62257 -0.3469 -0.62049 -0.35198 -0.62275 -0.33233 C -0.62361 -0.32701 -0.62552 -0.31683 -0.62552 -0.3166 C -0.62483 -0.31221 -0.62483 -0.30758 -0.62413 -0.30296 C -0.62101 -0.28538 -0.62153 -0.2981 -0.62153 -0.28908 " pathEditMode="relative" rAng="0" ptsTypes="fffffffffffffffffffffffffA">
                                      <p:cBhvr>
                                        <p:cTn id="26" dur="2000" fill="hold"/>
                                        <p:tgtEl>
                                          <p:spTgt spid="37"/>
                                        </p:tgtEl>
                                        <p:attrNameLst>
                                          <p:attrName>ppt_x</p:attrName>
                                          <p:attrName>ppt_y</p:attrName>
                                        </p:attrNameLst>
                                      </p:cBhvr>
                                      <p:rCtr x="-34670" y="-24121"/>
                                    </p:animMotion>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4343"/>
                                        </p:tgtEl>
                                        <p:attrNameLst>
                                          <p:attrName>r</p:attrName>
                                        </p:attrNameLst>
                                      </p:cBhvr>
                                    </p:animRot>
                                    <p:animRot by="-240000">
                                      <p:cBhvr>
                                        <p:cTn id="31" dur="200" fill="hold">
                                          <p:stCondLst>
                                            <p:cond delay="200"/>
                                          </p:stCondLst>
                                        </p:cTn>
                                        <p:tgtEl>
                                          <p:spTgt spid="14343"/>
                                        </p:tgtEl>
                                        <p:attrNameLst>
                                          <p:attrName>r</p:attrName>
                                        </p:attrNameLst>
                                      </p:cBhvr>
                                    </p:animRot>
                                    <p:animRot by="240000">
                                      <p:cBhvr>
                                        <p:cTn id="32" dur="200" fill="hold">
                                          <p:stCondLst>
                                            <p:cond delay="400"/>
                                          </p:stCondLst>
                                        </p:cTn>
                                        <p:tgtEl>
                                          <p:spTgt spid="14343"/>
                                        </p:tgtEl>
                                        <p:attrNameLst>
                                          <p:attrName>r</p:attrName>
                                        </p:attrNameLst>
                                      </p:cBhvr>
                                    </p:animRot>
                                    <p:animRot by="-240000">
                                      <p:cBhvr>
                                        <p:cTn id="33" dur="200" fill="hold">
                                          <p:stCondLst>
                                            <p:cond delay="600"/>
                                          </p:stCondLst>
                                        </p:cTn>
                                        <p:tgtEl>
                                          <p:spTgt spid="14343"/>
                                        </p:tgtEl>
                                        <p:attrNameLst>
                                          <p:attrName>r</p:attrName>
                                        </p:attrNameLst>
                                      </p:cBhvr>
                                    </p:animRot>
                                    <p:animRot by="120000">
                                      <p:cBhvr>
                                        <p:cTn id="34" dur="200" fill="hold">
                                          <p:stCondLst>
                                            <p:cond delay="800"/>
                                          </p:stCondLst>
                                        </p:cTn>
                                        <p:tgtEl>
                                          <p:spTgt spid="1434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3767 1.23034E-6 C 0.03767 0.02081 0.03767 0.0525 0.05121 0.0673 C 0.0526 0.07262 0.05277 0.07585 0.05642 0.08002 C 0.05937 0.08279 0.0618 0.08164 0.06441 0.08511 C 0.07048 0.0932 0.06475 0.08973 0.07204 0.09204 C 0.07413 0.09551 0.07586 0.10014 0.07951 0.10338 C 0.08559 0.10962 0.09583 0.11008 0.10434 0.11401 C 0.11215 0.11956 0.12152 0.1265 0.13177 0.13066 C 0.14079 0.13437 0.14965 0.13691 0.15902 0.13922 C 0.17395 0.14662 0.19947 0.14454 0.21145 0.145 C 0.24861 0.15356 0.28784 0.1561 0.32552 0.15749 C 0.38107 0.16582 0.43715 0.1642 0.49218 0.16559 C 0.50833 0.16744 0.52378 0.1679 0.54132 0.17114 C 0.55399 0.16906 0.56527 0.16859 0.57708 0.1679 C 0.5835 0.16767 0.5809 0.16721 0.58507 0.16443 C 0.58923 0.16212 0.5967 0.16165 0.59895 0.16142 C 0.60572 0.15888 0.6118 0.15425 0.61788 0.1531 C 0.625 0.14847 0.63246 0.145 0.6401 0.14315 C 0.64618 0.142 0.65295 0.14177 0.65954 0.13737 C 0.66302 0.13575 0.66632 0.13251 0.66875 0.13066 C 0.67309 0.12881 0.67795 0.12835 0.68211 0.1265 C 0.6875 0.12165 0.69305 0.12026 0.69878 0.11679 C 0.70798 0.11193 0.71597 0.10708 0.72517 0.10338 C 0.73211 0.10037 0.73281 0.09528 0.73628 0.09089 C 0.74097 0.08696 0.74427 0.08511 0.74913 0.08256 C 0.75138 0.07817 0.75451 0.07354 0.75729 0.06869 C 0.75954 0.06082 0.76232 0.05828 0.76718 0.0525 C 0.77222 0.04579 0.77378 0.03746 0.77812 0.03029 C 0.77916 0.02382 0.78142 0.01734 0.78385 0.0111 C 0.78454 0.00301 0.78593 -0.00509 0.78836 -0.01226 C 0.7901 -0.02914 0.79427 -0.04579 0.79895 -0.06198 C 0.80243 -0.07308 0.80069 -0.06198 0.80243 -0.07308 C 0.80468 -0.09297 0.80798 -0.11286 0.8125 -0.13159 C 0.81423 -0.17946 0.821 -0.22826 0.80781 -0.27428 C 0.80503 -0.28307 0.80329 -0.29348 0.8 -0.30181 C 0.79826 -0.30712 0.79548 -0.31198 0.79322 -0.3173 L 0.79322 -0.31707 C 0.79045 -0.32401 0.78975 -0.32724 0.78593 -0.33372 C 0.78489 -0.33488 0.78385 -0.33765 0.78385 -0.33742 C 0.7809 -0.35153 0.76996 -0.358 0.76128 -0.3654 C 0.7552 -0.3698 0.75086 -0.37257 0.74392 -0.37627 C 0.73454 -0.38205 0.74982 -0.36749 0.72934 -0.38344 C 0.72795 -0.38437 0.72691 -0.38552 0.72517 -0.38576 C 0.72066 -0.38761 0.71545 -0.38807 0.7118 -0.39015 C 0.70312 -0.39431 0.69809 -0.39639 0.68854 -0.39824 C 0.67534 -0.4068 0.69687 -0.39431 0.6625 -0.40541 C 0.65156 -0.40888 0.6401 -0.41166 0.63003 -0.41374 C 0.61388 -0.4186 0.62795 -0.41513 0.60295 -0.41767 C 0.5875 -0.41883 0.57204 -0.42368 0.55711 -0.42623 C 0.53402 -0.4334 0.50677 -0.42785 0.48541 -0.42738 C 0.44236 -0.42785 0.35364 -0.42114 0.30225 -0.43316 C 0.25625 -0.43224 0.21111 -0.4334 0.16441 -0.43039 C 0.1552 -0.42877 0.14461 -0.42438 0.13576 -0.42183 C 0.12986 -0.41836 0.12569 -0.41328 0.11996 -0.41096 C 0.11458 -0.4068 0.11111 -0.40125 0.10642 -0.3957 C 0.10538 -0.39107 0.10503 -0.38761 0.1026 -0.38344 C 0.10104 -0.37835 0.09895 -0.37419 0.09652 -0.36957 C 0.09548 -0.358 0.09253 -0.34736 0.08836 -0.33765 C 0.08489 -0.3173 0.07569 -0.30088 0.06701 -0.28423 C 0.06336 -0.26966 0.06927 -0.29117 0.06354 -0.2759 C 0.05937 -0.26573 0.0585 -0.25463 0.05503 -0.24445 C 0.05468 -0.24052 0.05451 -0.23682 0.05364 -0.23312 C 0.05347 -0.23034 0.05225 -0.22502 0.05225 -0.22479 C 0.05034 -0.20976 0.04409 -0.1945 0.04409 -0.179 " pathEditMode="relative" rAng="0" ptsTypes="fffffffffffffffffffffffffffffffffffFffffffffffffffffffffffffffff">
                                      <p:cBhvr>
                                        <p:cTn id="38" dur="2000" fill="hold"/>
                                        <p:tgtEl>
                                          <p:spTgt spid="8197"/>
                                        </p:tgtEl>
                                        <p:attrNameLst>
                                          <p:attrName>ppt_x</p:attrName>
                                          <p:attrName>ppt_y</p:attrName>
                                        </p:attrNameLst>
                                      </p:cBhvr>
                                      <p:rCtr x="39167" y="-13113"/>
                                    </p:animMotion>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31"/>
                                        </p:tgtEl>
                                        <p:attrNameLst>
                                          <p:attrName>r</p:attrName>
                                        </p:attrNameLst>
                                      </p:cBhvr>
                                    </p:animRot>
                                    <p:animRot by="-240000">
                                      <p:cBhvr>
                                        <p:cTn id="43" dur="200" fill="hold">
                                          <p:stCondLst>
                                            <p:cond delay="200"/>
                                          </p:stCondLst>
                                        </p:cTn>
                                        <p:tgtEl>
                                          <p:spTgt spid="31"/>
                                        </p:tgtEl>
                                        <p:attrNameLst>
                                          <p:attrName>r</p:attrName>
                                        </p:attrNameLst>
                                      </p:cBhvr>
                                    </p:animRot>
                                    <p:animRot by="240000">
                                      <p:cBhvr>
                                        <p:cTn id="44" dur="200" fill="hold">
                                          <p:stCondLst>
                                            <p:cond delay="400"/>
                                          </p:stCondLst>
                                        </p:cTn>
                                        <p:tgtEl>
                                          <p:spTgt spid="31"/>
                                        </p:tgtEl>
                                        <p:attrNameLst>
                                          <p:attrName>r</p:attrName>
                                        </p:attrNameLst>
                                      </p:cBhvr>
                                    </p:animRot>
                                    <p:animRot by="-240000">
                                      <p:cBhvr>
                                        <p:cTn id="45" dur="200" fill="hold">
                                          <p:stCondLst>
                                            <p:cond delay="600"/>
                                          </p:stCondLst>
                                        </p:cTn>
                                        <p:tgtEl>
                                          <p:spTgt spid="31"/>
                                        </p:tgtEl>
                                        <p:attrNameLst>
                                          <p:attrName>r</p:attrName>
                                        </p:attrNameLst>
                                      </p:cBhvr>
                                    </p:animRot>
                                    <p:animRot by="120000">
                                      <p:cBhvr>
                                        <p:cTn id="46" dur="200" fill="hold">
                                          <p:stCondLst>
                                            <p:cond delay="800"/>
                                          </p:stCondLst>
                                        </p:cTn>
                                        <p:tgtEl>
                                          <p:spTgt spid="31"/>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782 -0.00532 C -0.02673 -0.00023 -0.0592 -0.00879 -0.09236 -0.01226 C -0.15208 -0.01873 -0.21232 -0.02104 -0.27256 -0.02428 C -0.3335 -0.02336 -0.3927 -0.02197 -0.45347 -0.02613 C -0.46319 -0.02752 -0.47274 -0.02914 -0.48159 -0.03284 C -0.48454 -0.03399 -0.48715 -0.03515 -0.48993 -0.03631 C -0.49097 -0.037 -0.49375 -0.03816 -0.49375 -0.03793 C -0.49895 -0.04533 -0.50659 -0.04787 -0.51128 -0.05527 C -0.51614 -0.06313 -0.51909 -0.07447 -0.52343 -0.08302 C -0.52465 -0.08719 -0.52656 -0.09089 -0.52743 -0.09505 C -0.52795 -0.09852 -0.52795 -0.10199 -0.52847 -0.10546 C -0.52899 -0.10707 -0.52916 -0.10892 -0.52916 -0.11078 C -0.52847 -0.13806 -0.52361 -0.1642 -0.51649 -0.1901 C -0.51684 -0.22132 -0.51458 -0.29486 -0.5217 -0.33811 C -0.521 -0.34898 -0.52222 -0.36332 -0.51267 -0.36979 L -0.52829 -0.39362 " pathEditMode="relative" rAng="0" ptsTypes="ffffffffffffffAf">
                                      <p:cBhvr>
                                        <p:cTn id="50" dur="2000" fill="hold"/>
                                        <p:tgtEl>
                                          <p:spTgt spid="16"/>
                                        </p:tgtEl>
                                        <p:attrNameLst>
                                          <p:attrName>ppt_x</p:attrName>
                                          <p:attrName>ppt_y</p:attrName>
                                        </p:attrNameLst>
                                      </p:cBhvr>
                                      <p:rCtr x="-26858" y="-19172"/>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2465 -0.00046 C -0.38646 0.00347 -0.74809 0.0074 -0.78958 -0.03677 C -0.83107 -0.08094 -0.35017 -0.18432 -0.27396 -0.26503 C -0.19774 -0.34575 -0.32257 -0.4778 -0.33246 -0.52105 " pathEditMode="relative" ptsTypes="aaaA">
                                      <p:cBhvr>
                                        <p:cTn id="54" dur="2000" fill="hold"/>
                                        <p:tgtEl>
                                          <p:spTgt spid="19"/>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14342"/>
                                        </p:tgtEl>
                                        <p:attrNameLst>
                                          <p:attrName>r</p:attrName>
                                        </p:attrNameLst>
                                      </p:cBhvr>
                                    </p:animRot>
                                    <p:animRot by="-240000">
                                      <p:cBhvr>
                                        <p:cTn id="59" dur="200" fill="hold">
                                          <p:stCondLst>
                                            <p:cond delay="200"/>
                                          </p:stCondLst>
                                        </p:cTn>
                                        <p:tgtEl>
                                          <p:spTgt spid="14342"/>
                                        </p:tgtEl>
                                        <p:attrNameLst>
                                          <p:attrName>r</p:attrName>
                                        </p:attrNameLst>
                                      </p:cBhvr>
                                    </p:animRot>
                                    <p:animRot by="240000">
                                      <p:cBhvr>
                                        <p:cTn id="60" dur="200" fill="hold">
                                          <p:stCondLst>
                                            <p:cond delay="400"/>
                                          </p:stCondLst>
                                        </p:cTn>
                                        <p:tgtEl>
                                          <p:spTgt spid="14342"/>
                                        </p:tgtEl>
                                        <p:attrNameLst>
                                          <p:attrName>r</p:attrName>
                                        </p:attrNameLst>
                                      </p:cBhvr>
                                    </p:animRot>
                                    <p:animRot by="-240000">
                                      <p:cBhvr>
                                        <p:cTn id="61" dur="200" fill="hold">
                                          <p:stCondLst>
                                            <p:cond delay="600"/>
                                          </p:stCondLst>
                                        </p:cTn>
                                        <p:tgtEl>
                                          <p:spTgt spid="14342"/>
                                        </p:tgtEl>
                                        <p:attrNameLst>
                                          <p:attrName>r</p:attrName>
                                        </p:attrNameLst>
                                      </p:cBhvr>
                                    </p:animRot>
                                    <p:animRot by="120000">
                                      <p:cBhvr>
                                        <p:cTn id="62" dur="200" fill="hold">
                                          <p:stCondLst>
                                            <p:cond delay="800"/>
                                          </p:stCondLst>
                                        </p:cTn>
                                        <p:tgtEl>
                                          <p:spTgt spid="1434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00972 -0.00578 C 0.29688 -0.003 0.5842 -4.83811E-6 0.62656 -0.03006 C 0.66893 -0.06012 0.28733 -0.13159 0.26424 -0.1857 C 0.24115 -0.23982 0.50434 -0.32053 0.4875 -0.35522 C 0.47066 -0.38991 0.23056 -0.38644 0.16285 -0.39454 " pathEditMode="relative" rAng="0" ptsTypes="aaaaa">
                                      <p:cBhvr>
                                        <p:cTn id="66" dur="2000" fill="hold"/>
                                        <p:tgtEl>
                                          <p:spTgt spid="8198"/>
                                        </p:tgtEl>
                                        <p:attrNameLst>
                                          <p:attrName>ppt_x</p:attrName>
                                          <p:attrName>ppt_y</p:attrName>
                                        </p:attrNameLst>
                                      </p:cBhvr>
                                      <p:rCtr x="32951" y="-19149"/>
                                    </p:animMotion>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17 0.00046 C -0.01076 0.00462 -0.02118 0.00855 -0.03159 0.01295 C -0.046 0.01202 -0.06041 0.01249 -0.0743 0.00902 C -0.09496 0.00439 -0.11475 -0.00555 -0.13559 -0.01064 C -0.14322 -0.0155 -0.15017 -0.0229 -0.15816 -0.02683 C -0.16822 -0.03862 -0.16753 -0.05504 -0.17829 -0.06429 C -0.18107 -0.07701 -0.17916 -0.08997 -0.18385 -0.10199 C -0.18298 -0.11702 -0.18385 -0.13483 -0.17691 -0.14824 C -0.17482 -0.15773 -0.17048 -0.16813 -0.16684 -0.17692 C -0.1651 -0.18085 -0.16111 -0.18779 -0.16111 -0.18756 C -0.1592 -0.19473 -0.15798 -0.20167 -0.15694 -0.20907 C -0.15763 -0.21531 -0.15763 -0.22734 -0.16267 -0.23243 C -0.16562 -0.2352 -0.16961 -0.23497 -0.17256 -0.23751 C -0.17604 -0.24075 -0.17743 -0.24399 -0.17968 -0.24862 C -0.17881 -0.26665 -0.18038 -0.29186 -0.17534 -0.30921 C -0.17638 -0.32516 -0.17552 -0.34043 -0.18246 -0.35384 C -0.17864 -0.36957 -0.17691 -0.37836 -0.17691 -0.39501 " pathEditMode="relative" rAng="0" ptsTypes="ffffffffffffffffA">
                                      <p:cBhvr>
                                        <p:cTn id="70" dur="2000" fill="hold"/>
                                        <p:tgtEl>
                                          <p:spTgt spid="8201"/>
                                        </p:tgtEl>
                                        <p:attrNameLst>
                                          <p:attrName>ppt_x</p:attrName>
                                          <p:attrName>ppt_y</p:attrName>
                                        </p:attrNameLst>
                                      </p:cBhvr>
                                      <p:rCtr x="-9184" y="-191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1" grpId="0"/>
      <p:bldP spid="14342" grpId="0"/>
      <p:bldP spid="14343"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lstStyle/>
          <a:p>
            <a:r>
              <a:rPr lang="sk-SK" dirty="0" smtClean="0">
                <a:hlinkClick r:id="rId2"/>
              </a:rPr>
              <a:t/>
            </a:r>
            <a:br>
              <a:rPr lang="sk-SK" dirty="0" smtClean="0">
                <a:hlinkClick r:id="rId2"/>
              </a:rPr>
            </a:br>
            <a:r>
              <a:rPr lang="sk-SK" b="1" dirty="0" smtClean="0">
                <a:solidFill>
                  <a:schemeClr val="accent6"/>
                </a:solidFill>
              </a:rPr>
              <a:t>EURO BANKNOTES SECURITY FEATURES</a:t>
            </a:r>
            <a:r>
              <a:rPr lang="sk-SK" b="1" dirty="0"/>
              <a:t/>
            </a:r>
            <a:br>
              <a:rPr lang="sk-SK" b="1" dirty="0"/>
            </a:br>
            <a:r>
              <a:rPr lang="sk-SK" b="1" dirty="0" smtClean="0"/>
              <a:t>video</a:t>
            </a:r>
            <a:br>
              <a:rPr lang="sk-SK" b="1" dirty="0" smtClean="0"/>
            </a:br>
            <a:r>
              <a:rPr lang="sk-SK" dirty="0" smtClean="0">
                <a:hlinkClick r:id="rId2"/>
              </a:rPr>
              <a:t/>
            </a:r>
            <a:br>
              <a:rPr lang="sk-SK" dirty="0" smtClean="0">
                <a:hlinkClick r:id="rId2"/>
              </a:rPr>
            </a:br>
            <a:r>
              <a:rPr lang="sk-SK" sz="2000" u="sng" dirty="0" smtClean="0">
                <a:hlinkClick r:id="rId2"/>
              </a:rPr>
              <a:t>https</a:t>
            </a:r>
            <a:r>
              <a:rPr lang="sk-SK" sz="2000" u="sng" dirty="0">
                <a:hlinkClick r:id="rId2"/>
              </a:rPr>
              <a:t>://www.ecb.europa.eu/euro/banknotes/security/html/index.en.html</a:t>
            </a:r>
            <a:r>
              <a:rPr lang="sk-SK" sz="2000" dirty="0"/>
              <a:t/>
            </a:r>
            <a:br>
              <a:rPr lang="sk-SK" sz="2000" dirty="0"/>
            </a:br>
            <a:endParaRPr lang="sk-SK" sz="2000" dirty="0"/>
          </a:p>
        </p:txBody>
      </p:sp>
      <p:sp>
        <p:nvSpPr>
          <p:cNvPr id="3" name="Slide Number Placeholder 2"/>
          <p:cNvSpPr>
            <a:spLocks noGrp="1"/>
          </p:cNvSpPr>
          <p:nvPr>
            <p:ph type="sldNum" sz="quarter" idx="12"/>
          </p:nvPr>
        </p:nvSpPr>
        <p:spPr/>
        <p:txBody>
          <a:bodyPr/>
          <a:lstStyle/>
          <a:p>
            <a:pPr>
              <a:defRPr/>
            </a:pPr>
            <a:fld id="{88FA5C9C-79F9-41BF-93C9-DEE74C588997}" type="slidenum">
              <a:rPr lang="fr-FR" smtClean="0"/>
              <a:pPr>
                <a:defRPr/>
              </a:pPr>
              <a:t>11</a:t>
            </a:fld>
            <a:endParaRPr lang="fr-FR"/>
          </a:p>
        </p:txBody>
      </p:sp>
    </p:spTree>
    <p:extLst>
      <p:ext uri="{BB962C8B-B14F-4D97-AF65-F5344CB8AC3E}">
        <p14:creationId xmlns:p14="http://schemas.microsoft.com/office/powerpoint/2010/main" val="1945369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02434"/>
          </a:xfrm>
        </p:spPr>
        <p:txBody>
          <a:bodyPr/>
          <a:lstStyle/>
          <a:p>
            <a:r>
              <a:rPr lang="sk-SK" sz="5400" b="1" dirty="0"/>
              <a:t/>
            </a:r>
            <a:br>
              <a:rPr lang="sk-SK" sz="5400" b="1" dirty="0"/>
            </a:br>
            <a:r>
              <a:rPr lang="sk-SK" sz="5400" b="1" dirty="0" smtClean="0"/>
              <a:t/>
            </a:r>
            <a:br>
              <a:rPr lang="sk-SK" sz="5400" b="1" dirty="0" smtClean="0"/>
            </a:br>
            <a:r>
              <a:rPr lang="sk-SK" sz="5400" b="1" dirty="0"/>
              <a:t/>
            </a:r>
            <a:br>
              <a:rPr lang="sk-SK" sz="5400" b="1" dirty="0"/>
            </a:br>
            <a:r>
              <a:rPr lang="sk-SK" sz="5400" b="1" dirty="0" smtClean="0"/>
              <a:t>THANK  YOU</a:t>
            </a:r>
            <a:endParaRPr lang="sk-SK" sz="5400" b="1" dirty="0"/>
          </a:p>
        </p:txBody>
      </p:sp>
      <p:sp>
        <p:nvSpPr>
          <p:cNvPr id="3" name="Slide Number Placeholder 2"/>
          <p:cNvSpPr>
            <a:spLocks noGrp="1"/>
          </p:cNvSpPr>
          <p:nvPr>
            <p:ph type="sldNum" sz="quarter" idx="12"/>
          </p:nvPr>
        </p:nvSpPr>
        <p:spPr/>
        <p:txBody>
          <a:bodyPr/>
          <a:lstStyle/>
          <a:p>
            <a:pPr>
              <a:defRPr/>
            </a:pPr>
            <a:fld id="{88FA5C9C-79F9-41BF-93C9-DEE74C588997}" type="slidenum">
              <a:rPr lang="fr-FR" smtClean="0"/>
              <a:pPr>
                <a:defRPr/>
              </a:pPr>
              <a:t>12</a:t>
            </a:fld>
            <a:endParaRPr lang="fr-FR"/>
          </a:p>
        </p:txBody>
      </p:sp>
    </p:spTree>
    <p:extLst>
      <p:ext uri="{BB962C8B-B14F-4D97-AF65-F5344CB8AC3E}">
        <p14:creationId xmlns:p14="http://schemas.microsoft.com/office/powerpoint/2010/main" val="3064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4048" y="2276872"/>
            <a:ext cx="2880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a:solidFill>
                  <a:srgbClr val="000099"/>
                </a:solidFill>
              </a:rPr>
              <a:t>Ancient Greece and Rome</a:t>
            </a:r>
          </a:p>
        </p:txBody>
      </p:sp>
      <p:sp>
        <p:nvSpPr>
          <p:cNvPr id="20" name="Content Placeholder 19"/>
          <p:cNvSpPr txBox="1">
            <a:spLocks noGrp="1"/>
          </p:cNvSpPr>
          <p:nvPr>
            <p:ph idx="1"/>
          </p:nvPr>
        </p:nvSpPr>
        <p:spPr>
          <a:xfrm>
            <a:off x="4954880" y="4132162"/>
            <a:ext cx="2880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indent="0" algn="ctr">
              <a:buNone/>
            </a:pPr>
            <a:r>
              <a:rPr lang="en-GB" sz="1600" b="1" dirty="0" smtClean="0">
                <a:solidFill>
                  <a:srgbClr val="000099"/>
                </a:solidFill>
              </a:rPr>
              <a:t>Romanesque</a:t>
            </a:r>
            <a:endParaRPr lang="en-GB" sz="1600" b="1" dirty="0">
              <a:solidFill>
                <a:srgbClr val="000099"/>
              </a:solidFill>
            </a:endParaRPr>
          </a:p>
        </p:txBody>
      </p:sp>
      <p:sp>
        <p:nvSpPr>
          <p:cNvPr id="23" name="Content Placeholder 19"/>
          <p:cNvSpPr txBox="1">
            <a:spLocks/>
          </p:cNvSpPr>
          <p:nvPr/>
        </p:nvSpPr>
        <p:spPr>
          <a:xfrm>
            <a:off x="5004048" y="6093296"/>
            <a:ext cx="2880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GB" sz="1600" b="1" kern="0" dirty="0" smtClean="0">
                <a:solidFill>
                  <a:srgbClr val="000099"/>
                </a:solidFill>
              </a:rPr>
              <a:t>Gothic</a:t>
            </a:r>
            <a:endParaRPr lang="en-GB" sz="1600" b="1" kern="0" dirty="0">
              <a:solidFill>
                <a:srgbClr val="000099"/>
              </a:solidFill>
            </a:endParaRPr>
          </a:p>
        </p:txBody>
      </p:sp>
      <p:pic>
        <p:nvPicPr>
          <p:cNvPr id="3074" name="Picture 2" descr="O:\Kd2\ECB\Beratung\Direct Marketing\Euro 5 und 10 und 20 Euro School ppt\Praese Material\Neu 2015 Freisteller\Seite8_Anna.png"/>
          <p:cNvPicPr>
            <a:picLocks noChangeAspect="1" noChangeArrowheads="1"/>
          </p:cNvPicPr>
          <p:nvPr/>
        </p:nvPicPr>
        <p:blipFill rotWithShape="1">
          <a:blip r:embed="rId3">
            <a:extLst>
              <a:ext uri="{28A0092B-C50C-407E-A947-70E740481C1C}">
                <a14:useLocalDpi xmlns:a14="http://schemas.microsoft.com/office/drawing/2010/main" val="0"/>
              </a:ext>
            </a:extLst>
          </a:blip>
          <a:srcRect t="-2" b="-897"/>
          <a:stretch/>
        </p:blipFill>
        <p:spPr bwMode="auto">
          <a:xfrm>
            <a:off x="32865" y="2263110"/>
            <a:ext cx="2450903" cy="462227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 Box 3"/>
          <p:cNvSpPr txBox="1">
            <a:spLocks noChangeArrowheads="1"/>
          </p:cNvSpPr>
          <p:nvPr/>
        </p:nvSpPr>
        <p:spPr bwMode="auto">
          <a:xfrm>
            <a:off x="0" y="180000"/>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altLang="de-DE" sz="4000" b="1" dirty="0" smtClean="0">
                <a:solidFill>
                  <a:srgbClr val="000099"/>
                </a:solidFill>
                <a:latin typeface="+mn-lt"/>
              </a:rPr>
              <a:t> </a:t>
            </a:r>
            <a:r>
              <a:rPr lang="en-GB" altLang="de-DE" sz="4000" b="1" dirty="0" smtClean="0">
                <a:solidFill>
                  <a:srgbClr val="000099"/>
                </a:solidFill>
                <a:latin typeface="+mn-lt"/>
              </a:rPr>
              <a:t>The Euro Banknotes </a:t>
            </a:r>
            <a:endParaRPr lang="en-GB" altLang="de-DE" sz="4000" b="1" dirty="0">
              <a:solidFill>
                <a:srgbClr val="000099"/>
              </a:solidFill>
              <a:latin typeface="+mn-lt"/>
              <a:ea typeface="+mj-ea"/>
              <a:cs typeface="+mj-cs"/>
            </a:endParaRPr>
          </a:p>
        </p:txBody>
      </p:sp>
      <p:pic>
        <p:nvPicPr>
          <p:cNvPr id="22" name="Picture 4" descr="O:\Kd2\ECB\Beratung\Direct Marketing\Euro 5 und 10 und 20 Euro School ppt\Praese Material\Neu 2015 Freisteller\Sprechbla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40735">
            <a:off x="1483596" y="1082299"/>
            <a:ext cx="2850992" cy="227485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ectangle 12"/>
          <p:cNvSpPr/>
          <p:nvPr/>
        </p:nvSpPr>
        <p:spPr>
          <a:xfrm>
            <a:off x="1620985" y="1456787"/>
            <a:ext cx="2520280" cy="1089529"/>
          </a:xfrm>
          <a:prstGeom prst="rect">
            <a:avLst/>
          </a:prstGeom>
        </p:spPr>
        <p:txBody>
          <a:bodyPr wrap="square">
            <a:spAutoFit/>
          </a:bodyPr>
          <a:lstStyle/>
          <a:p>
            <a:pPr lvl="1" algn="ctr">
              <a:lnSpc>
                <a:spcPct val="90000"/>
              </a:lnSpc>
              <a:buClr>
                <a:srgbClr val="FF9900"/>
              </a:buClr>
              <a:buSzPct val="205000"/>
            </a:pPr>
            <a:r>
              <a:rPr lang="en-IE" altLang="de-DE" b="1" dirty="0" smtClean="0">
                <a:solidFill>
                  <a:srgbClr val="000099"/>
                </a:solidFill>
                <a:latin typeface="+mn-lt"/>
              </a:rPr>
              <a:t>They each show a European architectural style </a:t>
            </a:r>
            <a:endParaRPr lang="en-IE" altLang="de-DE" b="1" dirty="0">
              <a:solidFill>
                <a:srgbClr val="000099"/>
              </a:solidFill>
              <a:latin typeface="+mn-lt"/>
            </a:endParaRPr>
          </a:p>
        </p:txBody>
      </p:sp>
      <p:pic>
        <p:nvPicPr>
          <p:cNvPr id="3" name="Picture 2" descr="O:\Kd2\ECB\Beratung\Direct Marketing\Euro 5 und 10 und 20 Euro School ppt\Praese Material\Bills jpegs\ECB_5_euro_Banknote_Specimen_Front_anderer Holo_RGB_72d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2055" y="1052736"/>
            <a:ext cx="2118177" cy="1080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2051" name="Picture 3" descr="O:\Kd2\ECB\Beratung\Direct Marketing\Euro 5 und 10 und 20 Euro School ppt\Praese Material\Bills jpegs\ECB_10euro_Banknote_front_Specimen_RGB_72dp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864" y="2853064"/>
            <a:ext cx="2204368" cy="1152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4" name="Picture 4" descr="O:\Kd2\ECB\Beratung\Direct Marketing\Euro 5 und 10 und 20 Euro School ppt\Praese Material\Bills jpegs\ECB_20euro_Full Banknote_front_5777_Specim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1804" y="4689280"/>
            <a:ext cx="2338428" cy="1260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26" name="Picture 2" descr="C:\Users\User\Desktop\Bilder_Istock_2608\iStock_000020452645_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4073" y="4689280"/>
            <a:ext cx="972343" cy="1296001"/>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27" name="Picture 3" descr="C:\Users\User\Desktop\Bilder_Istock_2608\iStock_000005382046_Larg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625" t="6103" r="5173" b="13897"/>
          <a:stretch/>
        </p:blipFill>
        <p:spPr bwMode="auto">
          <a:xfrm>
            <a:off x="7340259" y="2853064"/>
            <a:ext cx="976157" cy="1152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User\Desktop\Bilder_Istock_2608\iStock_000052648354_Ful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7" r="6208" b="15442"/>
          <a:stretch/>
        </p:blipFill>
        <p:spPr bwMode="auto">
          <a:xfrm>
            <a:off x="7285394" y="1052736"/>
            <a:ext cx="1031022" cy="1099849"/>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17"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2</a:t>
            </a:fld>
            <a:endParaRPr lang="fr-FR" dirty="0">
              <a:solidFill>
                <a:srgbClr val="000099"/>
              </a:solidFill>
            </a:endParaRPr>
          </a:p>
        </p:txBody>
      </p:sp>
    </p:spTree>
    <p:extLst>
      <p:ext uri="{BB962C8B-B14F-4D97-AF65-F5344CB8AC3E}">
        <p14:creationId xmlns:p14="http://schemas.microsoft.com/office/powerpoint/2010/main" val="579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additive="base">
                                        <p:cTn id="21" dur="500" fill="hold"/>
                                        <p:tgtEl>
                                          <p:spTgt spid="2051"/>
                                        </p:tgtEl>
                                        <p:attrNameLst>
                                          <p:attrName>ppt_x</p:attrName>
                                        </p:attrNameLst>
                                      </p:cBhvr>
                                      <p:tavLst>
                                        <p:tav tm="0">
                                          <p:val>
                                            <p:strVal val="0-#ppt_w/2"/>
                                          </p:val>
                                        </p:tav>
                                        <p:tav tm="100000">
                                          <p:val>
                                            <p:strVal val="#ppt_x"/>
                                          </p:val>
                                        </p:tav>
                                      </p:tavLst>
                                    </p:anim>
                                    <p:anim calcmode="lin" valueType="num">
                                      <p:cBhvr additive="base">
                                        <p:cTn id="22"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20">
                                            <p:bg/>
                                          </p:spTgt>
                                        </p:tgtEl>
                                        <p:attrNameLst>
                                          <p:attrName>style.visibility</p:attrName>
                                        </p:attrNameLst>
                                      </p:cBhvr>
                                      <p:to>
                                        <p:strVal val="visible"/>
                                      </p:to>
                                    </p:set>
                                    <p:anim calcmode="lin" valueType="num">
                                      <p:cBhvr additive="base">
                                        <p:cTn id="36"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37" dur="500" fill="hold"/>
                                        <p:tgtEl>
                                          <p:spTgt spid="20">
                                            <p:bg/>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anim calcmode="lin" valueType="num">
                                      <p:cBhvr additive="base">
                                        <p:cTn id="4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uiExpand="1" build="p"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O:\Kd2\ECB\Beratung\Direct Marketing\Euro 5 und 10 und 20 Euro School ppt\Praese Material\Neu 2015 Freisteller\Seite2 (2).png"/>
          <p:cNvPicPr>
            <a:picLocks noChangeAspect="1" noChangeArrowheads="1"/>
          </p:cNvPicPr>
          <p:nvPr/>
        </p:nvPicPr>
        <p:blipFill rotWithShape="1">
          <a:blip r:embed="rId3">
            <a:extLst>
              <a:ext uri="{28A0092B-C50C-407E-A947-70E740481C1C}">
                <a14:useLocalDpi xmlns:a14="http://schemas.microsoft.com/office/drawing/2010/main" val="0"/>
              </a:ext>
            </a:extLst>
          </a:blip>
          <a:srcRect t="-1" r="232" b="-2087"/>
          <a:stretch/>
        </p:blipFill>
        <p:spPr bwMode="auto">
          <a:xfrm>
            <a:off x="7092280" y="908720"/>
            <a:ext cx="2048120" cy="467794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370808" y="3799205"/>
            <a:ext cx="2448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smtClean="0">
                <a:solidFill>
                  <a:srgbClr val="000099"/>
                </a:solidFill>
              </a:rPr>
              <a:t>Renaissance</a:t>
            </a:r>
            <a:endParaRPr lang="en-GB" sz="1600" b="1" dirty="0">
              <a:solidFill>
                <a:srgbClr val="000099"/>
              </a:solidFill>
            </a:endParaRPr>
          </a:p>
        </p:txBody>
      </p:sp>
      <p:sp>
        <p:nvSpPr>
          <p:cNvPr id="20" name="TextBox 19"/>
          <p:cNvSpPr txBox="1"/>
          <p:nvPr/>
        </p:nvSpPr>
        <p:spPr>
          <a:xfrm>
            <a:off x="399809" y="6244777"/>
            <a:ext cx="2448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smtClean="0">
                <a:solidFill>
                  <a:srgbClr val="000099"/>
                </a:solidFill>
              </a:rPr>
              <a:t>Baroque</a:t>
            </a:r>
            <a:endParaRPr lang="en-GB" sz="1600" b="1" dirty="0">
              <a:solidFill>
                <a:srgbClr val="000099"/>
              </a:solidFill>
            </a:endParaRPr>
          </a:p>
        </p:txBody>
      </p:sp>
      <p:sp>
        <p:nvSpPr>
          <p:cNvPr id="21" name="TextBox 20"/>
          <p:cNvSpPr txBox="1"/>
          <p:nvPr/>
        </p:nvSpPr>
        <p:spPr>
          <a:xfrm>
            <a:off x="3238138" y="6246225"/>
            <a:ext cx="2448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smtClean="0">
                <a:solidFill>
                  <a:srgbClr val="000099"/>
                </a:solidFill>
              </a:rPr>
              <a:t>19</a:t>
            </a:r>
            <a:r>
              <a:rPr lang="en-GB" sz="1600" b="1" baseline="30000" dirty="0" smtClean="0">
                <a:solidFill>
                  <a:srgbClr val="000099"/>
                </a:solidFill>
              </a:rPr>
              <a:t>th</a:t>
            </a:r>
            <a:r>
              <a:rPr lang="en-GB" sz="1600" b="1" dirty="0" smtClean="0">
                <a:solidFill>
                  <a:srgbClr val="000099"/>
                </a:solidFill>
              </a:rPr>
              <a:t> C – Iron and Glass</a:t>
            </a:r>
            <a:endParaRPr lang="en-GB" sz="1600" b="1" dirty="0">
              <a:solidFill>
                <a:srgbClr val="000099"/>
              </a:solidFill>
            </a:endParaRPr>
          </a:p>
        </p:txBody>
      </p:sp>
      <p:sp>
        <p:nvSpPr>
          <p:cNvPr id="26" name="TextBox 25"/>
          <p:cNvSpPr txBox="1"/>
          <p:nvPr/>
        </p:nvSpPr>
        <p:spPr>
          <a:xfrm>
            <a:off x="6188179" y="6244777"/>
            <a:ext cx="2448000" cy="338554"/>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smtClean="0">
                <a:solidFill>
                  <a:srgbClr val="000099"/>
                </a:solidFill>
              </a:rPr>
              <a:t>20</a:t>
            </a:r>
            <a:r>
              <a:rPr lang="en-GB" sz="1600" b="1" baseline="30000" dirty="0" smtClean="0">
                <a:solidFill>
                  <a:srgbClr val="000099"/>
                </a:solidFill>
              </a:rPr>
              <a:t>th</a:t>
            </a:r>
            <a:r>
              <a:rPr lang="en-GB" sz="1600" b="1" dirty="0" smtClean="0">
                <a:solidFill>
                  <a:srgbClr val="000099"/>
                </a:solidFill>
              </a:rPr>
              <a:t> C</a:t>
            </a:r>
            <a:endParaRPr lang="en-GB" sz="1600" b="1" dirty="0">
              <a:solidFill>
                <a:srgbClr val="000099"/>
              </a:solidFill>
            </a:endParaRPr>
          </a:p>
        </p:txBody>
      </p:sp>
      <p:sp>
        <p:nvSpPr>
          <p:cNvPr id="22" name="Text Box 3"/>
          <p:cNvSpPr txBox="1">
            <a:spLocks noChangeArrowheads="1"/>
          </p:cNvSpPr>
          <p:nvPr/>
        </p:nvSpPr>
        <p:spPr bwMode="auto">
          <a:xfrm>
            <a:off x="0" y="180000"/>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altLang="de-DE" sz="4000" b="1" dirty="0" smtClean="0">
                <a:solidFill>
                  <a:srgbClr val="000099"/>
                </a:solidFill>
                <a:latin typeface="+mn-lt"/>
              </a:rPr>
              <a:t> </a:t>
            </a:r>
            <a:r>
              <a:rPr lang="en-GB" altLang="de-DE" sz="4000" b="1" dirty="0" smtClean="0">
                <a:solidFill>
                  <a:srgbClr val="000099"/>
                </a:solidFill>
                <a:latin typeface="+mn-lt"/>
              </a:rPr>
              <a:t>The Euro Banknotes </a:t>
            </a:r>
            <a:endParaRPr lang="en-GB" altLang="de-DE" sz="4000" b="1" dirty="0">
              <a:solidFill>
                <a:srgbClr val="000099"/>
              </a:solidFill>
              <a:latin typeface="+mn-lt"/>
              <a:ea typeface="+mj-ea"/>
              <a:cs typeface="+mj-cs"/>
            </a:endParaRPr>
          </a:p>
        </p:txBody>
      </p:sp>
      <p:pic>
        <p:nvPicPr>
          <p:cNvPr id="24" name="Picture 11" descr="E:\Sprechblase Kopi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908721"/>
            <a:ext cx="3391067" cy="1152128"/>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4385452" y="1148433"/>
            <a:ext cx="2808312" cy="646331"/>
          </a:xfrm>
          <a:prstGeom prst="rect">
            <a:avLst/>
          </a:prstGeom>
        </p:spPr>
        <p:txBody>
          <a:bodyPr wrap="square">
            <a:spAutoFit/>
          </a:bodyPr>
          <a:lstStyle/>
          <a:p>
            <a:pPr algn="ctr"/>
            <a:r>
              <a:rPr lang="en-GB" b="1" dirty="0" smtClean="0">
                <a:solidFill>
                  <a:srgbClr val="000099"/>
                </a:solidFill>
                <a:latin typeface="+mn-lt"/>
              </a:rPr>
              <a:t>They show windows, doorways </a:t>
            </a:r>
            <a:r>
              <a:rPr lang="en-GB" b="1" dirty="0">
                <a:solidFill>
                  <a:srgbClr val="000099"/>
                </a:solidFill>
                <a:latin typeface="+mn-lt"/>
              </a:rPr>
              <a:t>and bridges </a:t>
            </a:r>
          </a:p>
        </p:txBody>
      </p:sp>
      <p:pic>
        <p:nvPicPr>
          <p:cNvPr id="3075" name="Picture 3" descr="O:\Kd2\ECB\Beratung\Direct Marketing\Euro 5 und 10 und 20 Euro School ppt\Praese Material\Bills jpegs\50euro_fr_ES1_Specimen_RGB_72dp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763" y="2029642"/>
            <a:ext cx="2917326" cy="1601669"/>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3076" name="Picture 4" descr="O:\Kd2\ECB\Beratung\Direct Marketing\Euro 5 und 10 und 20 Euro School ppt\Praese Material\Bills jpegs\100euro_fr_ES1_Specimen_RGB_72dp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63" y="4668154"/>
            <a:ext cx="2595053" cy="1440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3077" name="Picture 5" descr="O:\Kd2\ECB\Beratung\Direct Marketing\Euro 5 und 10 und 20 Euro School ppt\Praese Material\Bills jpegs\200euro_fr_ES1_Specimen_RGB_72dp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7769" y="4668154"/>
            <a:ext cx="2692174" cy="1440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3078" name="Picture 6" descr="O:\Kd2\ECB\Beratung\Direct Marketing\Euro 5 und 10 und 20 Euro School ppt\Praese Material\Bills jpegs\500euro_fr_ES1_Specimen_RGB_72dp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668154"/>
            <a:ext cx="2813793" cy="1440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User\Desktop\Bilder_Istock_2608\iStock_000020952948_Larg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498"/>
          <a:stretch/>
        </p:blipFill>
        <p:spPr bwMode="auto">
          <a:xfrm>
            <a:off x="3600894" y="2043354"/>
            <a:ext cx="1264782" cy="1601669"/>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18"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3</a:t>
            </a:fld>
            <a:endParaRPr lang="fr-FR" dirty="0">
              <a:solidFill>
                <a:srgbClr val="000099"/>
              </a:solidFill>
            </a:endParaRPr>
          </a:p>
        </p:txBody>
      </p:sp>
    </p:spTree>
    <p:extLst>
      <p:ext uri="{BB962C8B-B14F-4D97-AF65-F5344CB8AC3E}">
        <p14:creationId xmlns:p14="http://schemas.microsoft.com/office/powerpoint/2010/main" val="5239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0-#ppt_w/2"/>
                                          </p:val>
                                        </p:tav>
                                        <p:tav tm="100000">
                                          <p:val>
                                            <p:strVal val="#ppt_x"/>
                                          </p:val>
                                        </p:tav>
                                      </p:tavLst>
                                    </p:anim>
                                    <p:anim calcmode="lin" valueType="num">
                                      <p:cBhvr additive="base">
                                        <p:cTn id="12"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additive="base">
                                        <p:cTn id="23" dur="500" fill="hold"/>
                                        <p:tgtEl>
                                          <p:spTgt spid="3076"/>
                                        </p:tgtEl>
                                        <p:attrNameLst>
                                          <p:attrName>ppt_x</p:attrName>
                                        </p:attrNameLst>
                                      </p:cBhvr>
                                      <p:tavLst>
                                        <p:tav tm="0">
                                          <p:val>
                                            <p:strVal val="#ppt_x"/>
                                          </p:val>
                                        </p:tav>
                                        <p:tav tm="100000">
                                          <p:val>
                                            <p:strVal val="#ppt_x"/>
                                          </p:val>
                                        </p:tav>
                                      </p:tavLst>
                                    </p:anim>
                                    <p:anim calcmode="lin" valueType="num">
                                      <p:cBhvr additive="base">
                                        <p:cTn id="24" dur="500" fill="hold"/>
                                        <p:tgtEl>
                                          <p:spTgt spid="307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 calcmode="lin" valueType="num">
                                      <p:cBhvr additive="base">
                                        <p:cTn id="27" dur="500" fill="hold"/>
                                        <p:tgtEl>
                                          <p:spTgt spid="3077"/>
                                        </p:tgtEl>
                                        <p:attrNameLst>
                                          <p:attrName>ppt_x</p:attrName>
                                        </p:attrNameLst>
                                      </p:cBhvr>
                                      <p:tavLst>
                                        <p:tav tm="0">
                                          <p:val>
                                            <p:strVal val="#ppt_x"/>
                                          </p:val>
                                        </p:tav>
                                        <p:tav tm="100000">
                                          <p:val>
                                            <p:strVal val="#ppt_x"/>
                                          </p:val>
                                        </p:tav>
                                      </p:tavLst>
                                    </p:anim>
                                    <p:anim calcmode="lin" valueType="num">
                                      <p:cBhvr additive="base">
                                        <p:cTn id="28" dur="500" fill="hold"/>
                                        <p:tgtEl>
                                          <p:spTgt spid="307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additive="base">
                                        <p:cTn id="31" dur="500" fill="hold"/>
                                        <p:tgtEl>
                                          <p:spTgt spid="3078"/>
                                        </p:tgtEl>
                                        <p:attrNameLst>
                                          <p:attrName>ppt_x</p:attrName>
                                        </p:attrNameLst>
                                      </p:cBhvr>
                                      <p:tavLst>
                                        <p:tav tm="0">
                                          <p:val>
                                            <p:strVal val="#ppt_x"/>
                                          </p:val>
                                        </p:tav>
                                        <p:tav tm="100000">
                                          <p:val>
                                            <p:strVal val="#ppt_x"/>
                                          </p:val>
                                        </p:tav>
                                      </p:tavLst>
                                    </p:anim>
                                    <p:anim calcmode="lin" valueType="num">
                                      <p:cBhvr additive="base">
                                        <p:cTn id="3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6"/>
          <p:cNvSpPr txBox="1">
            <a:spLocks noChangeArrowheads="1"/>
          </p:cNvSpPr>
          <p:nvPr/>
        </p:nvSpPr>
        <p:spPr bwMode="auto">
          <a:xfrm>
            <a:off x="1476024" y="3977999"/>
            <a:ext cx="3312000" cy="97920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defRPr>
            </a:lvl1pPr>
            <a:lvl2pPr marL="381000" indent="-1905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200025" algn="ctr">
              <a:buClr>
                <a:srgbClr val="FF9900"/>
              </a:buClr>
              <a:buSzPct val="205000"/>
            </a:pPr>
            <a:r>
              <a:rPr lang="en-GB" sz="1450" b="1" dirty="0">
                <a:solidFill>
                  <a:srgbClr val="000099"/>
                </a:solidFill>
                <a:latin typeface="+mn-lt"/>
              </a:rPr>
              <a:t>The bridges symbolise communication between the people of Europe and between Europe and the rest of the world</a:t>
            </a:r>
            <a:endParaRPr lang="fr-FR" altLang="de-DE" sz="1450" b="1" dirty="0">
              <a:solidFill>
                <a:srgbClr val="000099"/>
              </a:solidFill>
              <a:latin typeface="+mn-lt"/>
            </a:endParaRPr>
          </a:p>
        </p:txBody>
      </p:sp>
      <p:sp>
        <p:nvSpPr>
          <p:cNvPr id="11" name="Text Box 3"/>
          <p:cNvSpPr txBox="1">
            <a:spLocks noChangeArrowheads="1"/>
          </p:cNvSpPr>
          <p:nvPr/>
        </p:nvSpPr>
        <p:spPr bwMode="auto">
          <a:xfrm>
            <a:off x="0" y="179388"/>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altLang="de-DE" sz="4000" b="1" dirty="0" smtClean="0">
                <a:solidFill>
                  <a:srgbClr val="000099"/>
                </a:solidFill>
                <a:latin typeface="+mn-lt"/>
              </a:rPr>
              <a:t> </a:t>
            </a:r>
            <a:r>
              <a:rPr lang="en-GB" altLang="de-DE" sz="4000" b="1" dirty="0" smtClean="0">
                <a:solidFill>
                  <a:srgbClr val="000099"/>
                </a:solidFill>
                <a:latin typeface="+mn-lt"/>
              </a:rPr>
              <a:t>The Euro Banknotes </a:t>
            </a:r>
            <a:endParaRPr lang="en-GB" altLang="de-DE" sz="4000" b="1" dirty="0">
              <a:solidFill>
                <a:srgbClr val="000099"/>
              </a:solidFill>
              <a:latin typeface="+mn-lt"/>
              <a:ea typeface="+mj-ea"/>
              <a:cs typeface="+mj-cs"/>
            </a:endParaRPr>
          </a:p>
        </p:txBody>
      </p:sp>
      <p:grpSp>
        <p:nvGrpSpPr>
          <p:cNvPr id="2" name="Gruppieren 1"/>
          <p:cNvGrpSpPr/>
          <p:nvPr/>
        </p:nvGrpSpPr>
        <p:grpSpPr>
          <a:xfrm>
            <a:off x="5652488" y="1412775"/>
            <a:ext cx="3312000" cy="979200"/>
            <a:chOff x="5652488" y="1412775"/>
            <a:chExt cx="3312000" cy="979200"/>
          </a:xfrm>
        </p:grpSpPr>
        <p:sp>
          <p:nvSpPr>
            <p:cNvPr id="23" name="Text Box 21"/>
            <p:cNvSpPr txBox="1">
              <a:spLocks noChangeArrowheads="1"/>
            </p:cNvSpPr>
            <p:nvPr/>
          </p:nvSpPr>
          <p:spPr bwMode="auto">
            <a:xfrm>
              <a:off x="5652488" y="1412775"/>
              <a:ext cx="3312000" cy="97920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eaLnBrk="0" hangingPunct="0">
                <a:defRPr>
                  <a:solidFill>
                    <a:schemeClr val="tx1"/>
                  </a:solidFill>
                  <a:latin typeface="Arial" charset="0"/>
                </a:defRPr>
              </a:lvl1pPr>
              <a:lvl2pPr marL="381000" indent="-1905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20000"/>
                </a:spcBef>
                <a:buClr>
                  <a:srgbClr val="FF9900"/>
                </a:buClr>
                <a:buSzPct val="205000"/>
              </a:pPr>
              <a:r>
                <a:rPr lang="en-IE" altLang="de-DE" sz="1450" dirty="0">
                  <a:solidFill>
                    <a:srgbClr val="000099"/>
                  </a:solidFill>
                  <a:latin typeface="+mn-lt"/>
                </a:rPr>
                <a:t>   </a:t>
              </a:r>
            </a:p>
          </p:txBody>
        </p:sp>
        <p:sp>
          <p:nvSpPr>
            <p:cNvPr id="4" name="Rechteck 3"/>
            <p:cNvSpPr/>
            <p:nvPr/>
          </p:nvSpPr>
          <p:spPr>
            <a:xfrm>
              <a:off x="5652488" y="1495417"/>
              <a:ext cx="3311975" cy="784830"/>
            </a:xfrm>
            <a:prstGeom prst="rect">
              <a:avLst/>
            </a:prstGeom>
          </p:spPr>
          <p:txBody>
            <a:bodyPr wrap="square">
              <a:spAutoFit/>
            </a:bodyPr>
            <a:lstStyle/>
            <a:p>
              <a:pPr algn="ctr"/>
              <a:r>
                <a:rPr lang="en-IE" altLang="de-DE" sz="1450" b="1" dirty="0" smtClean="0">
                  <a:solidFill>
                    <a:srgbClr val="000099"/>
                  </a:solidFill>
                  <a:latin typeface="+mn-lt"/>
                </a:rPr>
                <a:t>The </a:t>
              </a:r>
              <a:r>
                <a:rPr lang="en-IE" altLang="de-DE" sz="1450" b="1" dirty="0">
                  <a:solidFill>
                    <a:srgbClr val="000099"/>
                  </a:solidFill>
                  <a:latin typeface="+mn-lt"/>
                </a:rPr>
                <a:t>windows and </a:t>
              </a:r>
              <a:r>
                <a:rPr lang="en-IE" altLang="de-DE" sz="1450" b="1" dirty="0" smtClean="0">
                  <a:solidFill>
                    <a:srgbClr val="000099"/>
                  </a:solidFill>
                  <a:latin typeface="+mn-lt"/>
                </a:rPr>
                <a:t>doorways </a:t>
              </a:r>
              <a:r>
                <a:rPr lang="en-IE" altLang="de-DE" sz="1450" b="1" dirty="0">
                  <a:solidFill>
                    <a:srgbClr val="000099"/>
                  </a:solidFill>
                  <a:latin typeface="+mn-lt"/>
                </a:rPr>
                <a:t>symbolise the European spirit of openness and cooperation</a:t>
              </a:r>
              <a:endParaRPr lang="de-DE" sz="1450" b="1" dirty="0">
                <a:latin typeface="+mn-lt"/>
              </a:endParaRPr>
            </a:p>
          </p:txBody>
        </p:sp>
      </p:grpSp>
      <p:pic>
        <p:nvPicPr>
          <p:cNvPr id="17" name="Picture 2" descr="O:\Kd2\ECB\Beratung\Direct Marketing\Euro 5 und 10 und 20 Euro School ppt\Praese Material\Bilder\ECB_20euro_Full Banknote_back_5787_Specim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16" r="55255" b="63407"/>
          <a:stretch/>
        </p:blipFill>
        <p:spPr bwMode="auto">
          <a:xfrm>
            <a:off x="3391469" y="5229201"/>
            <a:ext cx="1130471" cy="762173"/>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4098" name="Picture 2" descr="O:\Kd2\ECB\Beratung\Direct Marketing\Euro 5 und 10 und 20 Euro School ppt\Praese Material\Bills jpegs\ECB_20euro_Full Banknote_front_5777_Speci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22" y="1412776"/>
            <a:ext cx="4075546" cy="2196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4099" name="Picture 3" descr="O:\Kd2\ECB\Beratung\Direct Marketing\Euro 5 und 10 und 20 Euro School ppt\Praese Material\Bills jpegs\ECB_20euro_Full Banknote_back_5787_Speci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524" y="3975540"/>
            <a:ext cx="4093421" cy="21960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pic>
        <p:nvPicPr>
          <p:cNvPr id="12" name="Picture 2" descr="E:\ECB_20euro_Full Banknote_front_5777_Specim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750512"/>
            <a:ext cx="765750" cy="12312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13"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4</a:t>
            </a:fld>
            <a:endParaRPr lang="fr-FR" dirty="0">
              <a:solidFill>
                <a:srgbClr val="000099"/>
              </a:solidFill>
            </a:endParaRPr>
          </a:p>
        </p:txBody>
      </p:sp>
    </p:spTree>
    <p:extLst>
      <p:ext uri="{BB962C8B-B14F-4D97-AF65-F5344CB8AC3E}">
        <p14:creationId xmlns:p14="http://schemas.microsoft.com/office/powerpoint/2010/main" val="1052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ECB_20euro_Portrait watermark_front_transmission_5003.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40" y="3216831"/>
            <a:ext cx="2340000" cy="2520000"/>
          </a:xfrm>
          <a:prstGeom prst="rect">
            <a:avLst/>
          </a:prstGeom>
          <a:noFill/>
          <a:ln w="19050">
            <a:solidFill>
              <a:schemeClr val="bg1"/>
            </a:solidFill>
          </a:ln>
          <a:effectLst>
            <a:softEdge rad="0"/>
          </a:effectLst>
          <a:extLst>
            <a:ext uri="{909E8E84-426E-40DD-AFC4-6F175D3DCCD1}">
              <a14:hiddenFill xmlns:a14="http://schemas.microsoft.com/office/drawing/2010/main">
                <a:solidFill>
                  <a:srgbClr val="FFFFFF"/>
                </a:solidFill>
              </a14:hiddenFill>
            </a:ext>
          </a:extLst>
        </p:spPr>
      </p:pic>
      <p:pic>
        <p:nvPicPr>
          <p:cNvPr id="4" name="Content Placeholder 3" descr="http://www.new-euro-banknotes.eu/var/storage/images/media/images/vase_mytheuropa/434901-15-eng-GB/Vase_mythEuropa.jpg"/>
          <p:cNvPicPr>
            <a:picLocks noGrp="1"/>
          </p:cNvPicPr>
          <p:nvPr>
            <p:ph idx="1"/>
          </p:nvPr>
        </p:nvPicPr>
        <p:blipFill rotWithShape="1">
          <a:blip r:embed="rId4">
            <a:extLst>
              <a:ext uri="{28A0092B-C50C-407E-A947-70E740481C1C}">
                <a14:useLocalDpi xmlns:a14="http://schemas.microsoft.com/office/drawing/2010/main" val="0"/>
              </a:ext>
            </a:extLst>
          </a:blip>
          <a:srcRect l="20342" b="52185"/>
          <a:stretch/>
        </p:blipFill>
        <p:spPr bwMode="auto">
          <a:xfrm>
            <a:off x="3563888" y="3226356"/>
            <a:ext cx="2340000" cy="2520000"/>
          </a:xfrm>
          <a:prstGeom prst="rect">
            <a:avLst/>
          </a:prstGeom>
          <a:noFill/>
          <a:ln w="19050">
            <a:solidFill>
              <a:schemeClr val="bg1"/>
            </a:solidFill>
          </a:ln>
          <a:effectLst>
            <a:softEdge rad="0"/>
          </a:effectLst>
        </p:spPr>
      </p:pic>
      <p:sp>
        <p:nvSpPr>
          <p:cNvPr id="9" name="TextBox 8"/>
          <p:cNvSpPr txBox="1"/>
          <p:nvPr/>
        </p:nvSpPr>
        <p:spPr>
          <a:xfrm>
            <a:off x="6228184" y="5877359"/>
            <a:ext cx="2340000" cy="831600"/>
          </a:xfrm>
          <a:prstGeom prst="rect">
            <a:avLst/>
          </a:prstGeom>
          <a:ln>
            <a:solidFill>
              <a:srgbClr val="00009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eaLnBrk="0" hangingPunct="0">
              <a:spcBef>
                <a:spcPct val="20000"/>
              </a:spcBef>
            </a:pPr>
            <a:r>
              <a:rPr lang="en-GB" sz="1600" b="1" kern="0" dirty="0">
                <a:solidFill>
                  <a:srgbClr val="000099"/>
                </a:solidFill>
              </a:rPr>
              <a:t>Europa is in security features of the new banknotes. </a:t>
            </a:r>
          </a:p>
        </p:txBody>
      </p:sp>
      <p:sp>
        <p:nvSpPr>
          <p:cNvPr id="12" name="Text Box 3"/>
          <p:cNvSpPr txBox="1">
            <a:spLocks noChangeArrowheads="1"/>
          </p:cNvSpPr>
          <p:nvPr/>
        </p:nvSpPr>
        <p:spPr bwMode="auto">
          <a:xfrm>
            <a:off x="0" y="179388"/>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de-DE" sz="4000" b="1" dirty="0" smtClean="0">
                <a:solidFill>
                  <a:srgbClr val="000099"/>
                </a:solidFill>
                <a:latin typeface="+mn-lt"/>
              </a:rPr>
              <a:t>Europa</a:t>
            </a:r>
            <a:endParaRPr lang="en-GB" altLang="de-DE" sz="4000" b="1" dirty="0">
              <a:solidFill>
                <a:srgbClr val="000099"/>
              </a:solidFill>
              <a:latin typeface="+mn-lt"/>
              <a:ea typeface="+mj-ea"/>
              <a:cs typeface="+mj-cs"/>
            </a:endParaRPr>
          </a:p>
        </p:txBody>
      </p:sp>
      <p:pic>
        <p:nvPicPr>
          <p:cNvPr id="13" name="Picture 7" descr="D:\_Bilder_fuer_Praese\Sprechbla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4918" y="973851"/>
            <a:ext cx="3829250" cy="1951093"/>
          </a:xfrm>
          <a:prstGeom prst="rect">
            <a:avLst/>
          </a:prstGeom>
          <a:noFill/>
          <a:ln>
            <a:noFill/>
          </a:ln>
          <a:effectLst>
            <a:outerShdw blurRad="50800" dist="38100" dir="16200000" rotWithShape="0">
              <a:prstClr val="black">
                <a:alpha val="40000"/>
              </a:prstClr>
            </a:outerShdw>
          </a:effectLst>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2795099" y="1124744"/>
            <a:ext cx="3001037" cy="1569660"/>
          </a:xfrm>
          <a:prstGeom prst="rect">
            <a:avLst/>
          </a:prstGeom>
        </p:spPr>
        <p:txBody>
          <a:bodyPr wrap="square">
            <a:spAutoFit/>
          </a:bodyPr>
          <a:lstStyle/>
          <a:p>
            <a:pPr algn="ctr"/>
            <a:r>
              <a:rPr lang="en-GB" sz="1600" b="1" dirty="0">
                <a:solidFill>
                  <a:srgbClr val="000099"/>
                </a:solidFill>
                <a:latin typeface="+mn-lt"/>
              </a:rPr>
              <a:t>Hi! </a:t>
            </a:r>
            <a:endParaRPr lang="en-GB" sz="1600" b="1" dirty="0" smtClean="0">
              <a:solidFill>
                <a:srgbClr val="000099"/>
              </a:solidFill>
              <a:latin typeface="+mn-lt"/>
            </a:endParaRPr>
          </a:p>
          <a:p>
            <a:pPr algn="ctr"/>
            <a:r>
              <a:rPr lang="en-GB" sz="1600" b="1" dirty="0" smtClean="0">
                <a:solidFill>
                  <a:srgbClr val="000099"/>
                </a:solidFill>
                <a:latin typeface="+mn-lt"/>
              </a:rPr>
              <a:t>My </a:t>
            </a:r>
            <a:r>
              <a:rPr lang="en-GB" sz="1600" b="1" dirty="0">
                <a:solidFill>
                  <a:srgbClr val="000099"/>
                </a:solidFill>
                <a:latin typeface="+mn-lt"/>
              </a:rPr>
              <a:t>name is Europa. </a:t>
            </a:r>
            <a:endParaRPr lang="en-GB" sz="1600" b="1" dirty="0" smtClean="0">
              <a:solidFill>
                <a:srgbClr val="000099"/>
              </a:solidFill>
              <a:latin typeface="+mn-lt"/>
            </a:endParaRPr>
          </a:p>
          <a:p>
            <a:pPr algn="ctr"/>
            <a:r>
              <a:rPr lang="en-GB" sz="1600" b="1" dirty="0" smtClean="0">
                <a:solidFill>
                  <a:srgbClr val="000099"/>
                </a:solidFill>
                <a:latin typeface="+mn-lt"/>
              </a:rPr>
              <a:t>I’m </a:t>
            </a:r>
            <a:r>
              <a:rPr lang="en-GB" sz="1600" b="1" dirty="0">
                <a:solidFill>
                  <a:srgbClr val="000099"/>
                </a:solidFill>
                <a:latin typeface="+mn-lt"/>
              </a:rPr>
              <a:t>a princess from Greek mythology. </a:t>
            </a:r>
            <a:endParaRPr lang="en-GB" sz="1600" b="1" dirty="0" smtClean="0">
              <a:solidFill>
                <a:srgbClr val="000099"/>
              </a:solidFill>
              <a:latin typeface="+mn-lt"/>
            </a:endParaRPr>
          </a:p>
          <a:p>
            <a:pPr algn="ctr"/>
            <a:r>
              <a:rPr lang="en-GB" sz="1600" b="1" dirty="0" smtClean="0">
                <a:solidFill>
                  <a:srgbClr val="000099"/>
                </a:solidFill>
                <a:latin typeface="+mn-lt"/>
              </a:rPr>
              <a:t>I </a:t>
            </a:r>
            <a:r>
              <a:rPr lang="en-GB" sz="1600" b="1" dirty="0">
                <a:solidFill>
                  <a:srgbClr val="000099"/>
                </a:solidFill>
                <a:latin typeface="+mn-lt"/>
              </a:rPr>
              <a:t>gave my name to the continent</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30" y="1772816"/>
            <a:ext cx="2937693" cy="3528392"/>
          </a:xfrm>
          <a:prstGeom prst="rect">
            <a:avLst/>
          </a:prstGeom>
          <a:noFill/>
          <a:ln>
            <a:noFill/>
          </a:ln>
          <a:effectLst>
            <a:glow rad="889000">
              <a:schemeClr val="accent1">
                <a:alpha val="40000"/>
              </a:schemeClr>
            </a:glow>
            <a:outerShdw blurRad="812800" dist="35921" sx="98000" sy="98000" algn="ctr" rotWithShape="0">
              <a:srgbClr val="D9D9D9">
                <a:alpha val="52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5</a:t>
            </a:fld>
            <a:endParaRPr lang="fr-FR" dirty="0">
              <a:solidFill>
                <a:srgbClr val="000099"/>
              </a:solidFill>
            </a:endParaRPr>
          </a:p>
        </p:txBody>
      </p:sp>
      <p:sp>
        <p:nvSpPr>
          <p:cNvPr id="5" name="Rechteck 4"/>
          <p:cNvSpPr/>
          <p:nvPr/>
        </p:nvSpPr>
        <p:spPr>
          <a:xfrm>
            <a:off x="3563888" y="5877360"/>
            <a:ext cx="2340000" cy="831600"/>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707904" y="5980972"/>
            <a:ext cx="2016224" cy="584775"/>
          </a:xfrm>
          <a:prstGeom prst="rect">
            <a:avLst/>
          </a:prstGeom>
          <a:noFill/>
        </p:spPr>
        <p:txBody>
          <a:bodyPr wrap="square" rtlCol="0">
            <a:spAutoFit/>
          </a:bodyPr>
          <a:lstStyle/>
          <a:p>
            <a:pPr marL="0" indent="0" algn="ctr">
              <a:buFontTx/>
              <a:buNone/>
            </a:pPr>
            <a:r>
              <a:rPr lang="en-GB" sz="1600" b="1" kern="0" dirty="0">
                <a:solidFill>
                  <a:srgbClr val="000099"/>
                </a:solidFill>
                <a:latin typeface="+mn-lt"/>
              </a:rPr>
              <a:t>Greek vase with Europa, Louvre</a:t>
            </a:r>
          </a:p>
        </p:txBody>
      </p:sp>
    </p:spTree>
    <p:extLst>
      <p:ext uri="{BB962C8B-B14F-4D97-AF65-F5344CB8AC3E}">
        <p14:creationId xmlns:p14="http://schemas.microsoft.com/office/powerpoint/2010/main" val="111670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15"/>
                                        </p:tgtEl>
                                      </p:cBhvr>
                                    </p:animEffect>
                                    <p:animScale>
                                      <p:cBhvr>
                                        <p:cTn id="12"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O:\Kd2\ECB\Beratung\Direct Marketing\Euro 5 und 10 und 20 Euro School ppt\Praese Material\Seite8_F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112" y="1917264"/>
            <a:ext cx="2488643" cy="3888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O:\Kd2\ECB\Beratung\Direct Marketing\Euro 5 und 10 und 20 Euro School ppt\Praese Material\Neu 2015 Freisteller\Seite8_Anna.png"/>
          <p:cNvPicPr>
            <a:picLocks noChangeAspect="1" noChangeArrowheads="1"/>
          </p:cNvPicPr>
          <p:nvPr/>
        </p:nvPicPr>
        <p:blipFill rotWithShape="1">
          <a:blip r:embed="rId4">
            <a:extLst>
              <a:ext uri="{28A0092B-C50C-407E-A947-70E740481C1C}">
                <a14:useLocalDpi xmlns:a14="http://schemas.microsoft.com/office/drawing/2010/main" val="0"/>
              </a:ext>
            </a:extLst>
          </a:blip>
          <a:srcRect b="12659"/>
          <a:stretch/>
        </p:blipFill>
        <p:spPr bwMode="auto">
          <a:xfrm>
            <a:off x="35496" y="1989239"/>
            <a:ext cx="2337401" cy="38159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uppieren 7"/>
          <p:cNvGrpSpPr/>
          <p:nvPr/>
        </p:nvGrpSpPr>
        <p:grpSpPr>
          <a:xfrm>
            <a:off x="4546283" y="1427616"/>
            <a:ext cx="1560747" cy="1551014"/>
            <a:chOff x="4546283" y="1427616"/>
            <a:chExt cx="1560747" cy="1551014"/>
          </a:xfrm>
        </p:grpSpPr>
        <p:pic>
          <p:nvPicPr>
            <p:cNvPr id="20" name="Picture 4" descr="O:\Kd2\ECB\Beratung\Direct Marketing\Euro 5 und 10 und 20 Euro School ppt\Praese Material\Neu 2015 Freisteller\Sprechbla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03732">
              <a:off x="4546283" y="1427616"/>
              <a:ext cx="1560747" cy="1551014"/>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4951339" y="1809510"/>
              <a:ext cx="1085379" cy="369332"/>
            </a:xfrm>
            <a:prstGeom prst="rect">
              <a:avLst/>
            </a:prstGeom>
          </p:spPr>
          <p:txBody>
            <a:bodyPr wrap="square">
              <a:spAutoFit/>
            </a:bodyPr>
            <a:lstStyle/>
            <a:p>
              <a:pPr algn="ctr"/>
              <a:r>
                <a:rPr lang="en-GB" b="1" dirty="0" smtClean="0">
                  <a:solidFill>
                    <a:srgbClr val="000099"/>
                  </a:solidFill>
                  <a:latin typeface="+mn-lt"/>
                </a:rPr>
                <a:t>look</a:t>
              </a:r>
              <a:r>
                <a:rPr lang="en-GB" b="1" dirty="0">
                  <a:solidFill>
                    <a:srgbClr val="000099"/>
                  </a:solidFill>
                  <a:latin typeface="+mn-lt"/>
                </a:rPr>
                <a:t>…</a:t>
              </a:r>
            </a:p>
          </p:txBody>
        </p:sp>
      </p:grpSp>
      <p:pic>
        <p:nvPicPr>
          <p:cNvPr id="5123" name="Picture 3" descr="O:\Kd2\ECB\Beratung\Direct Marketing\Euro 5 und 10 und 20 Euro School ppt\Praese Material\Neu 2015 Freisteller\Seite9_Alex.png"/>
          <p:cNvPicPr>
            <a:picLocks noChangeAspect="1" noChangeArrowheads="1"/>
          </p:cNvPicPr>
          <p:nvPr/>
        </p:nvPicPr>
        <p:blipFill rotWithShape="1">
          <a:blip r:embed="rId6">
            <a:extLst>
              <a:ext uri="{28A0092B-C50C-407E-A947-70E740481C1C}">
                <a14:useLocalDpi xmlns:a14="http://schemas.microsoft.com/office/drawing/2010/main" val="0"/>
              </a:ext>
            </a:extLst>
          </a:blip>
          <a:srcRect b="19136"/>
          <a:stretch/>
        </p:blipFill>
        <p:spPr bwMode="auto">
          <a:xfrm>
            <a:off x="2771800" y="1799263"/>
            <a:ext cx="3031793" cy="400588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218" name="Text Box 43"/>
          <p:cNvSpPr txBox="1">
            <a:spLocks noChangeArrowheads="1"/>
          </p:cNvSpPr>
          <p:nvPr/>
        </p:nvSpPr>
        <p:spPr bwMode="auto">
          <a:xfrm>
            <a:off x="3427329" y="5809625"/>
            <a:ext cx="1800000" cy="684000"/>
          </a:xfrm>
          <a:prstGeom prst="rect">
            <a:avLst/>
          </a:prstGeom>
          <a:ln>
            <a:solidFill>
              <a:srgbClr val="000099"/>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de-DE" sz="4000" b="1" dirty="0">
                <a:solidFill>
                  <a:srgbClr val="000099"/>
                </a:solidFill>
                <a:latin typeface="+mn-lt"/>
              </a:rPr>
              <a:t>Look</a:t>
            </a:r>
          </a:p>
        </p:txBody>
      </p:sp>
      <p:sp>
        <p:nvSpPr>
          <p:cNvPr id="9220" name="Text Box 45"/>
          <p:cNvSpPr txBox="1">
            <a:spLocks noChangeArrowheads="1"/>
          </p:cNvSpPr>
          <p:nvPr/>
        </p:nvSpPr>
        <p:spPr bwMode="auto">
          <a:xfrm>
            <a:off x="380296" y="5809738"/>
            <a:ext cx="1800000" cy="684000"/>
          </a:xfrm>
          <a:prstGeom prst="rect">
            <a:avLst/>
          </a:prstGeom>
          <a:ln>
            <a:solidFill>
              <a:srgbClr val="000099"/>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de-DE" sz="4000" b="1" dirty="0" smtClean="0">
                <a:solidFill>
                  <a:srgbClr val="000099"/>
                </a:solidFill>
                <a:latin typeface="+mn-lt"/>
              </a:rPr>
              <a:t>Feel</a:t>
            </a:r>
            <a:endParaRPr lang="en-US" altLang="de-DE" sz="4000" b="1" dirty="0">
              <a:solidFill>
                <a:srgbClr val="000099"/>
              </a:solidFill>
              <a:latin typeface="+mn-lt"/>
            </a:endParaRPr>
          </a:p>
        </p:txBody>
      </p:sp>
      <p:sp>
        <p:nvSpPr>
          <p:cNvPr id="16" name="Text Box 3"/>
          <p:cNvSpPr txBox="1">
            <a:spLocks noChangeArrowheads="1"/>
          </p:cNvSpPr>
          <p:nvPr/>
        </p:nvSpPr>
        <p:spPr bwMode="auto">
          <a:xfrm>
            <a:off x="0" y="179388"/>
            <a:ext cx="9144000" cy="1200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pPr>
            <a:r>
              <a:rPr lang="fr-FR" altLang="de-DE" sz="3600" b="1" cap="small" dirty="0" smtClean="0">
                <a:solidFill>
                  <a:srgbClr val="000099"/>
                </a:solidFill>
                <a:latin typeface="+mn-lt"/>
              </a:rPr>
              <a:t> </a:t>
            </a:r>
            <a:r>
              <a:rPr lang="en-GB" altLang="de-DE" sz="3600" b="1" dirty="0" smtClean="0">
                <a:solidFill>
                  <a:srgbClr val="000099"/>
                </a:solidFill>
                <a:latin typeface="+mn-lt"/>
              </a:rPr>
              <a:t>How do you know the </a:t>
            </a:r>
          </a:p>
          <a:p>
            <a:pPr algn="ctr" eaLnBrk="1" hangingPunct="1">
              <a:spcBef>
                <a:spcPts val="0"/>
              </a:spcBef>
            </a:pPr>
            <a:r>
              <a:rPr lang="en-GB" altLang="de-DE" sz="3600" b="1" dirty="0">
                <a:solidFill>
                  <a:srgbClr val="000099"/>
                </a:solidFill>
                <a:latin typeface="+mn-lt"/>
              </a:rPr>
              <a:t>b</a:t>
            </a:r>
            <a:r>
              <a:rPr lang="en-GB" altLang="de-DE" sz="3600" b="1" dirty="0" smtClean="0">
                <a:solidFill>
                  <a:srgbClr val="000099"/>
                </a:solidFill>
                <a:latin typeface="+mn-lt"/>
              </a:rPr>
              <a:t>anknotes are genuine? </a:t>
            </a:r>
            <a:endParaRPr lang="en-GB" altLang="de-DE" sz="3600" b="1" dirty="0">
              <a:solidFill>
                <a:srgbClr val="000099"/>
              </a:solidFill>
              <a:latin typeface="+mn-lt"/>
            </a:endParaRPr>
          </a:p>
        </p:txBody>
      </p:sp>
      <p:grpSp>
        <p:nvGrpSpPr>
          <p:cNvPr id="4" name="Gruppieren 3"/>
          <p:cNvGrpSpPr/>
          <p:nvPr/>
        </p:nvGrpSpPr>
        <p:grpSpPr>
          <a:xfrm>
            <a:off x="1657492" y="1508640"/>
            <a:ext cx="1660063" cy="1542493"/>
            <a:chOff x="1657492" y="1508640"/>
            <a:chExt cx="1660063" cy="1542493"/>
          </a:xfrm>
        </p:grpSpPr>
        <p:pic>
          <p:nvPicPr>
            <p:cNvPr id="17" name="Picture 4" descr="O:\Kd2\ECB\Beratung\Direct Marketing\Euro 5 und 10 und 20 Euro School ppt\Praese Material\Neu 2015 Freisteller\Sprechbla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03732">
              <a:off x="1657492" y="1508640"/>
              <a:ext cx="1660063" cy="154249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1873024" y="1772816"/>
              <a:ext cx="1402832" cy="646331"/>
            </a:xfrm>
            <a:prstGeom prst="rect">
              <a:avLst/>
            </a:prstGeom>
          </p:spPr>
          <p:txBody>
            <a:bodyPr wrap="square">
              <a:spAutoFit/>
            </a:bodyPr>
            <a:lstStyle/>
            <a:p>
              <a:pPr algn="ctr"/>
              <a:r>
                <a:rPr lang="en-GB" b="1" dirty="0">
                  <a:solidFill>
                    <a:srgbClr val="000099"/>
                  </a:solidFill>
                  <a:latin typeface="+mn-lt"/>
                </a:rPr>
                <a:t>It’s easy</a:t>
              </a:r>
              <a:r>
                <a:rPr lang="en-GB" b="1" dirty="0" smtClean="0">
                  <a:solidFill>
                    <a:srgbClr val="000099"/>
                  </a:solidFill>
                  <a:latin typeface="+mn-lt"/>
                </a:rPr>
                <a:t>! Just feel…</a:t>
              </a:r>
              <a:endParaRPr lang="en-GB" b="1" dirty="0">
                <a:solidFill>
                  <a:srgbClr val="000099"/>
                </a:solidFill>
                <a:latin typeface="+mn-lt"/>
              </a:endParaRPr>
            </a:p>
          </p:txBody>
        </p:sp>
      </p:grpSp>
      <p:grpSp>
        <p:nvGrpSpPr>
          <p:cNvPr id="22" name="Gruppieren 21"/>
          <p:cNvGrpSpPr/>
          <p:nvPr/>
        </p:nvGrpSpPr>
        <p:grpSpPr>
          <a:xfrm rot="1568704">
            <a:off x="6148394" y="1375356"/>
            <a:ext cx="1354027" cy="1166949"/>
            <a:chOff x="4670315" y="891245"/>
            <a:chExt cx="2634641" cy="1194624"/>
          </a:xfrm>
          <a:effectLst>
            <a:outerShdw blurRad="50800" dist="38100" dir="16200000" rotWithShape="0">
              <a:prstClr val="black">
                <a:alpha val="40000"/>
              </a:prstClr>
            </a:outerShdw>
          </a:effectLst>
        </p:grpSpPr>
        <p:pic>
          <p:nvPicPr>
            <p:cNvPr id="23" name="Picture 11" descr="E:\Sprechblase Kopi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0315" y="891245"/>
              <a:ext cx="2634641" cy="1194624"/>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1"/>
            <p:cNvSpPr txBox="1">
              <a:spLocks noChangeArrowheads="1"/>
            </p:cNvSpPr>
            <p:nvPr/>
          </p:nvSpPr>
          <p:spPr bwMode="auto">
            <a:xfrm rot="20031296">
              <a:off x="4676375" y="1121288"/>
              <a:ext cx="2208157" cy="661659"/>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b="1" dirty="0" smtClean="0">
                  <a:solidFill>
                    <a:srgbClr val="000099"/>
                  </a:solidFill>
                  <a:latin typeface="+mn-lt"/>
                </a:rPr>
                <a:t>…</a:t>
              </a:r>
              <a:r>
                <a:rPr lang="de-DE" altLang="de-DE" b="1" dirty="0" err="1" smtClean="0">
                  <a:solidFill>
                    <a:srgbClr val="000099"/>
                  </a:solidFill>
                  <a:latin typeface="+mn-lt"/>
                </a:rPr>
                <a:t>and</a:t>
              </a:r>
              <a:r>
                <a:rPr lang="de-DE" altLang="de-DE" b="1" dirty="0" smtClean="0">
                  <a:solidFill>
                    <a:srgbClr val="000099"/>
                  </a:solidFill>
                  <a:latin typeface="+mn-lt"/>
                </a:rPr>
                <a:t> </a:t>
              </a:r>
              <a:r>
                <a:rPr lang="de-DE" altLang="de-DE" b="1" dirty="0" err="1">
                  <a:solidFill>
                    <a:srgbClr val="000099"/>
                  </a:solidFill>
                  <a:latin typeface="+mn-lt"/>
                </a:rPr>
                <a:t>t</a:t>
              </a:r>
              <a:r>
                <a:rPr lang="de-DE" altLang="de-DE" b="1" dirty="0" err="1" smtClean="0">
                  <a:solidFill>
                    <a:srgbClr val="000099"/>
                  </a:solidFill>
                  <a:latin typeface="+mn-lt"/>
                </a:rPr>
                <a:t>ilt</a:t>
              </a:r>
              <a:r>
                <a:rPr lang="de-DE" altLang="de-DE" b="1" dirty="0" smtClean="0">
                  <a:solidFill>
                    <a:srgbClr val="000099"/>
                  </a:solidFill>
                  <a:latin typeface="+mn-lt"/>
                </a:rPr>
                <a:t>!</a:t>
              </a:r>
              <a:endParaRPr lang="de-DE" altLang="de-DE" b="1" dirty="0">
                <a:solidFill>
                  <a:srgbClr val="000099"/>
                </a:solidFill>
                <a:latin typeface="+mn-lt"/>
              </a:endParaRPr>
            </a:p>
          </p:txBody>
        </p:sp>
      </p:grpSp>
      <p:sp>
        <p:nvSpPr>
          <p:cNvPr id="9219" name="Text Box 44"/>
          <p:cNvSpPr txBox="1">
            <a:spLocks noChangeArrowheads="1"/>
          </p:cNvSpPr>
          <p:nvPr/>
        </p:nvSpPr>
        <p:spPr bwMode="auto">
          <a:xfrm>
            <a:off x="7073048" y="5805264"/>
            <a:ext cx="1800000" cy="684000"/>
          </a:xfrm>
          <a:prstGeom prst="rect">
            <a:avLst/>
          </a:prstGeom>
          <a:ln>
            <a:solidFill>
              <a:srgbClr val="000099"/>
            </a:solidFill>
          </a:ln>
          <a:extLst/>
        </p:spPr>
        <p:style>
          <a:lnRef idx="2">
            <a:schemeClr val="accent2"/>
          </a:lnRef>
          <a:fillRef idx="1">
            <a:schemeClr val="lt1"/>
          </a:fillRef>
          <a:effectRef idx="0">
            <a:schemeClr val="accent2"/>
          </a:effectRef>
          <a:fontRef idx="minor">
            <a:schemeClr val="dk1"/>
          </a:fontRef>
        </p:style>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ltLang="de-DE" sz="4000" b="1" dirty="0">
                <a:solidFill>
                  <a:srgbClr val="000099"/>
                </a:solidFill>
                <a:latin typeface="+mn-lt"/>
              </a:rPr>
              <a:t>Tilt</a:t>
            </a:r>
          </a:p>
        </p:txBody>
      </p:sp>
      <p:sp>
        <p:nvSpPr>
          <p:cNvPr id="21"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6</a:t>
            </a:fld>
            <a:endParaRPr lang="fr-FR" dirty="0">
              <a:solidFill>
                <a:srgbClr val="000099"/>
              </a:solidFill>
            </a:endParaRPr>
          </a:p>
        </p:txBody>
      </p:sp>
    </p:spTree>
    <p:extLst>
      <p:ext uri="{BB962C8B-B14F-4D97-AF65-F5344CB8AC3E}">
        <p14:creationId xmlns:p14="http://schemas.microsoft.com/office/powerpoint/2010/main" val="28192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02-New-Clean-20-FEEL-2_EZB HD 1080i  Youtube__4000kb.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5528" y="2924944"/>
            <a:ext cx="2987824" cy="1680651"/>
          </a:xfrm>
          <a:prstGeom prst="rect">
            <a:avLst/>
          </a:prstGeom>
        </p:spPr>
      </p:pic>
      <p:pic>
        <p:nvPicPr>
          <p:cNvPr id="13" name="Picture 3" descr="O:\Kd2\ECB\Beratung\Direct Marketing\Euro 5 und 10 und 20 Euro School ppt\Praese Material\Bilder\Banknote.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240" y="2773562"/>
            <a:ext cx="4748400" cy="25632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10244" name="Textfeld 6"/>
          <p:cNvSpPr txBox="1">
            <a:spLocks noChangeArrowheads="1"/>
          </p:cNvSpPr>
          <p:nvPr/>
        </p:nvSpPr>
        <p:spPr bwMode="auto">
          <a:xfrm>
            <a:off x="781200" y="1077123"/>
            <a:ext cx="7560840" cy="141480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200" b="1" dirty="0" smtClean="0">
                <a:solidFill>
                  <a:srgbClr val="000099"/>
                </a:solidFill>
                <a:latin typeface="+mn-lt"/>
              </a:rPr>
              <a:t>FEEL</a:t>
            </a:r>
          </a:p>
          <a:p>
            <a:pPr algn="ctr"/>
            <a:r>
              <a:rPr lang="en-US" altLang="de-DE" dirty="0">
                <a:solidFill>
                  <a:srgbClr val="000099"/>
                </a:solidFill>
                <a:latin typeface="+mn-lt"/>
              </a:rPr>
              <a:t>The banknote feels crisp and firm. </a:t>
            </a:r>
            <a:endParaRPr lang="en-US" altLang="de-DE" dirty="0" smtClean="0">
              <a:solidFill>
                <a:srgbClr val="000099"/>
              </a:solidFill>
              <a:latin typeface="+mn-lt"/>
            </a:endParaRPr>
          </a:p>
          <a:p>
            <a:pPr algn="ctr"/>
            <a:r>
              <a:rPr lang="en-US" altLang="de-DE" dirty="0" smtClean="0">
                <a:solidFill>
                  <a:srgbClr val="000099"/>
                </a:solidFill>
                <a:latin typeface="+mn-lt"/>
              </a:rPr>
              <a:t>There </a:t>
            </a:r>
            <a:r>
              <a:rPr lang="en-US" altLang="de-DE" dirty="0">
                <a:solidFill>
                  <a:srgbClr val="000099"/>
                </a:solidFill>
                <a:latin typeface="+mn-lt"/>
              </a:rPr>
              <a:t>is</a:t>
            </a:r>
            <a:r>
              <a:rPr lang="en-US" altLang="de-DE" b="1" dirty="0">
                <a:solidFill>
                  <a:srgbClr val="000099"/>
                </a:solidFill>
                <a:latin typeface="+mn-lt"/>
              </a:rPr>
              <a:t> raised print</a:t>
            </a:r>
            <a:r>
              <a:rPr lang="en-US" altLang="de-DE" dirty="0">
                <a:solidFill>
                  <a:srgbClr val="000099"/>
                </a:solidFill>
                <a:latin typeface="+mn-lt"/>
              </a:rPr>
              <a:t> on the left and right edges.</a:t>
            </a:r>
            <a:endParaRPr lang="de-DE" altLang="de-DE" dirty="0">
              <a:solidFill>
                <a:srgbClr val="000099"/>
              </a:solidFill>
              <a:latin typeface="+mn-lt"/>
            </a:endParaRPr>
          </a:p>
        </p:txBody>
      </p:sp>
      <p:sp>
        <p:nvSpPr>
          <p:cNvPr id="17" name="Rechteck 16"/>
          <p:cNvSpPr/>
          <p:nvPr/>
        </p:nvSpPr>
        <p:spPr>
          <a:xfrm>
            <a:off x="2548800" y="2781525"/>
            <a:ext cx="372070" cy="253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Rechteck 17"/>
          <p:cNvSpPr/>
          <p:nvPr/>
        </p:nvSpPr>
        <p:spPr>
          <a:xfrm>
            <a:off x="7032013" y="2782800"/>
            <a:ext cx="254000" cy="253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0" name="Picture 2" descr="O:\Kd2\ECB\Beratung\Direct Marketing\Euro 5 und 10 und 20 Euro School ppt\Praese Material\Neu 2015 Freisteller\Seite8_Ann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63"/>
          <a:stretch/>
        </p:blipFill>
        <p:spPr bwMode="auto">
          <a:xfrm>
            <a:off x="35496" y="2853384"/>
            <a:ext cx="2153607" cy="4032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0" y="179388"/>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altLang="de-DE" sz="4000" b="1" dirty="0" smtClean="0">
                <a:solidFill>
                  <a:srgbClr val="000099"/>
                </a:solidFill>
                <a:latin typeface="+mn-lt"/>
              </a:rPr>
              <a:t> </a:t>
            </a:r>
            <a:r>
              <a:rPr lang="en-GB" altLang="de-DE" sz="4000" b="1" dirty="0" smtClean="0">
                <a:solidFill>
                  <a:srgbClr val="000099"/>
                </a:solidFill>
                <a:latin typeface="+mn-lt"/>
              </a:rPr>
              <a:t>The Security Features</a:t>
            </a:r>
            <a:endParaRPr lang="en-GB" altLang="de-DE" sz="4000" b="1" dirty="0">
              <a:solidFill>
                <a:srgbClr val="000099"/>
              </a:solidFill>
              <a:latin typeface="+mn-lt"/>
              <a:ea typeface="+mj-ea"/>
              <a:cs typeface="+mj-cs"/>
            </a:endParaRPr>
          </a:p>
        </p:txBody>
      </p:sp>
      <p:sp>
        <p:nvSpPr>
          <p:cNvPr id="11"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7</a:t>
            </a:fld>
            <a:endParaRPr lang="fr-FR" dirty="0">
              <a:solidFill>
                <a:srgbClr val="000099"/>
              </a:solidFill>
            </a:endParaRPr>
          </a:p>
        </p:txBody>
      </p:sp>
    </p:spTree>
    <p:extLst>
      <p:ext uri="{BB962C8B-B14F-4D97-AF65-F5344CB8AC3E}">
        <p14:creationId xmlns:p14="http://schemas.microsoft.com/office/powerpoint/2010/main" val="2719086785"/>
      </p:ext>
    </p:extLst>
  </p:cSld>
  <p:clrMapOvr>
    <a:masterClrMapping/>
  </p:clrMapOvr>
  <p:transition/>
  <p:timing>
    <p:tnLst>
      <p:par>
        <p:cTn id="1" dur="indefinite" restart="never" nodeType="tmRoot">
          <p:childTnLst>
            <p:video fullScrn="1">
              <p:cMediaNode vol="80000">
                <p:cTn id="2" fill="hold" display="0">
                  <p:stCondLst>
                    <p:cond delay="indefinite"/>
                  </p:stCondLst>
                </p:cTn>
                <p:tgtEl>
                  <p:spTgt spid="14"/>
                </p:tgtEl>
              </p:cMediaNode>
            </p:vide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4"/>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CAE9"/>
        </a:solidFill>
        <a:effectLst/>
      </p:bgPr>
    </p:bg>
    <p:spTree>
      <p:nvGrpSpPr>
        <p:cNvPr id="1" name=""/>
        <p:cNvGrpSpPr/>
        <p:nvPr/>
      </p:nvGrpSpPr>
      <p:grpSpPr>
        <a:xfrm>
          <a:off x="0" y="0"/>
          <a:ext cx="0" cy="0"/>
          <a:chOff x="0" y="0"/>
          <a:chExt cx="0" cy="0"/>
        </a:xfrm>
      </p:grpSpPr>
      <p:pic>
        <p:nvPicPr>
          <p:cNvPr id="5" name="new-video-security-20-portrait-watermark.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139952" y="3288670"/>
            <a:ext cx="2060848" cy="1648678"/>
          </a:xfrm>
          <a:prstGeom prst="rect">
            <a:avLst/>
          </a:prstGeom>
        </p:spPr>
      </p:pic>
      <p:grpSp>
        <p:nvGrpSpPr>
          <p:cNvPr id="2" name="Gruppieren 1"/>
          <p:cNvGrpSpPr/>
          <p:nvPr/>
        </p:nvGrpSpPr>
        <p:grpSpPr>
          <a:xfrm>
            <a:off x="2545200" y="2772000"/>
            <a:ext cx="4747279" cy="2563200"/>
            <a:chOff x="2185200" y="1772928"/>
            <a:chExt cx="4747279" cy="2563200"/>
          </a:xfrm>
          <a:effectLst>
            <a:outerShdw blurRad="76200" dist="38100" dir="2700000" sx="103000" sy="103000" algn="tl" rotWithShape="0">
              <a:prstClr val="black">
                <a:alpha val="48000"/>
              </a:prstClr>
            </a:outerShdw>
          </a:effectLst>
        </p:grpSpPr>
        <p:pic>
          <p:nvPicPr>
            <p:cNvPr id="7171" name="Picture 3" descr="O:\Kd2\ECB\Beratung\Direct Marketing\Euro 5 und 10 und 20 Euro School ppt\Praese Material\Bilder\Bankno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5200" y="1772928"/>
              <a:ext cx="4747279" cy="25632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5" name="Rechteck 14"/>
            <p:cNvSpPr/>
            <p:nvPr/>
          </p:nvSpPr>
          <p:spPr>
            <a:xfrm>
              <a:off x="2605088" y="2584066"/>
              <a:ext cx="886832" cy="1080253"/>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11267" name="Text Box 6"/>
          <p:cNvSpPr txBox="1">
            <a:spLocks noChangeArrowheads="1"/>
          </p:cNvSpPr>
          <p:nvPr/>
        </p:nvSpPr>
        <p:spPr bwMode="auto">
          <a:xfrm>
            <a:off x="781200" y="1076400"/>
            <a:ext cx="7560000" cy="141480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3200" b="1" dirty="0" smtClean="0">
                <a:solidFill>
                  <a:srgbClr val="000099"/>
                </a:solidFill>
                <a:latin typeface="+mn-lt"/>
              </a:rPr>
              <a:t>LOOK</a:t>
            </a:r>
          </a:p>
          <a:p>
            <a:pPr algn="ctr"/>
            <a:r>
              <a:rPr lang="en-US" altLang="de-DE" dirty="0" smtClean="0">
                <a:solidFill>
                  <a:srgbClr val="000099"/>
                </a:solidFill>
                <a:latin typeface="+mn-lt"/>
              </a:rPr>
              <a:t>Against </a:t>
            </a:r>
            <a:r>
              <a:rPr lang="en-US" altLang="de-DE" dirty="0">
                <a:solidFill>
                  <a:srgbClr val="000099"/>
                </a:solidFill>
                <a:latin typeface="+mn-lt"/>
              </a:rPr>
              <a:t>the light the </a:t>
            </a:r>
            <a:r>
              <a:rPr lang="en-US" altLang="de-DE" b="1" dirty="0">
                <a:solidFill>
                  <a:srgbClr val="000099"/>
                </a:solidFill>
                <a:latin typeface="+mn-lt"/>
              </a:rPr>
              <a:t>watermark</a:t>
            </a:r>
            <a:r>
              <a:rPr lang="en-US" altLang="de-DE" dirty="0">
                <a:solidFill>
                  <a:srgbClr val="000099"/>
                </a:solidFill>
                <a:latin typeface="+mn-lt"/>
              </a:rPr>
              <a:t> shows </a:t>
            </a:r>
            <a:r>
              <a:rPr lang="en-US" altLang="de-DE" dirty="0" smtClean="0">
                <a:solidFill>
                  <a:srgbClr val="000099"/>
                </a:solidFill>
                <a:latin typeface="+mn-lt"/>
              </a:rPr>
              <a:t/>
            </a:r>
            <a:br>
              <a:rPr lang="en-US" altLang="de-DE" dirty="0" smtClean="0">
                <a:solidFill>
                  <a:srgbClr val="000099"/>
                </a:solidFill>
                <a:latin typeface="+mn-lt"/>
              </a:rPr>
            </a:br>
            <a:r>
              <a:rPr lang="en-US" altLang="de-DE" dirty="0" smtClean="0">
                <a:solidFill>
                  <a:srgbClr val="000099"/>
                </a:solidFill>
                <a:latin typeface="+mn-lt"/>
              </a:rPr>
              <a:t>a </a:t>
            </a:r>
            <a:r>
              <a:rPr lang="en-US" altLang="de-DE" dirty="0">
                <a:solidFill>
                  <a:srgbClr val="000099"/>
                </a:solidFill>
                <a:latin typeface="+mn-lt"/>
              </a:rPr>
              <a:t>portrait of Europa </a:t>
            </a:r>
            <a:r>
              <a:rPr lang="en-US" altLang="de-DE" dirty="0" smtClean="0">
                <a:solidFill>
                  <a:srgbClr val="000099"/>
                </a:solidFill>
                <a:latin typeface="+mn-lt"/>
              </a:rPr>
              <a:t>and </a:t>
            </a:r>
            <a:r>
              <a:rPr lang="en-US" altLang="de-DE" dirty="0">
                <a:solidFill>
                  <a:srgbClr val="000099"/>
                </a:solidFill>
                <a:latin typeface="+mn-lt"/>
              </a:rPr>
              <a:t>the value. </a:t>
            </a:r>
            <a:endParaRPr lang="en-US" altLang="de-DE" dirty="0" smtClean="0">
              <a:solidFill>
                <a:srgbClr val="000099"/>
              </a:solidFill>
              <a:latin typeface="+mn-lt"/>
            </a:endParaRPr>
          </a:p>
          <a:p>
            <a:pPr algn="ctr"/>
            <a:r>
              <a:rPr lang="en-US" altLang="de-DE" dirty="0" smtClean="0">
                <a:solidFill>
                  <a:srgbClr val="000099"/>
                </a:solidFill>
                <a:latin typeface="+mn-lt"/>
              </a:rPr>
              <a:t>The </a:t>
            </a:r>
            <a:r>
              <a:rPr lang="en-US" altLang="de-DE" b="1" dirty="0">
                <a:solidFill>
                  <a:srgbClr val="000099"/>
                </a:solidFill>
                <a:latin typeface="+mn-lt"/>
              </a:rPr>
              <a:t>portrait window</a:t>
            </a:r>
            <a:r>
              <a:rPr lang="en-US" altLang="de-DE" dirty="0">
                <a:solidFill>
                  <a:srgbClr val="000099"/>
                </a:solidFill>
                <a:latin typeface="+mn-lt"/>
              </a:rPr>
              <a:t> reveals a portrait of </a:t>
            </a:r>
            <a:r>
              <a:rPr lang="en-US" altLang="de-DE" dirty="0" smtClean="0">
                <a:solidFill>
                  <a:srgbClr val="000099"/>
                </a:solidFill>
                <a:latin typeface="+mn-lt"/>
              </a:rPr>
              <a:t>Europa</a:t>
            </a:r>
            <a:r>
              <a:rPr lang="en-US" altLang="de-DE" dirty="0">
                <a:solidFill>
                  <a:srgbClr val="000099"/>
                </a:solidFill>
                <a:latin typeface="+mn-lt"/>
              </a:rPr>
              <a:t>.</a:t>
            </a:r>
            <a:endParaRPr lang="de-DE" altLang="de-DE" dirty="0">
              <a:solidFill>
                <a:srgbClr val="000099"/>
              </a:solidFill>
              <a:latin typeface="+mn-lt"/>
            </a:endParaRPr>
          </a:p>
        </p:txBody>
      </p:sp>
      <p:pic>
        <p:nvPicPr>
          <p:cNvPr id="17" name="Picture 3" descr="O:\Kd2\ECB\Beratung\Direct Marketing\Euro 5 und 10 und 20 Euro School ppt\Praese Material\Neu 2015 Freisteller\Seite9_Alex.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 b="84"/>
          <a:stretch/>
        </p:blipFill>
        <p:spPr bwMode="auto">
          <a:xfrm>
            <a:off x="1" y="2853384"/>
            <a:ext cx="2469716" cy="4032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 Box 3"/>
          <p:cNvSpPr txBox="1">
            <a:spLocks noChangeArrowheads="1"/>
          </p:cNvSpPr>
          <p:nvPr/>
        </p:nvSpPr>
        <p:spPr bwMode="auto">
          <a:xfrm>
            <a:off x="0" y="179388"/>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altLang="de-DE" sz="4000" b="1" dirty="0" smtClean="0">
                <a:solidFill>
                  <a:srgbClr val="000099"/>
                </a:solidFill>
                <a:latin typeface="+mn-lt"/>
              </a:rPr>
              <a:t> </a:t>
            </a:r>
            <a:r>
              <a:rPr lang="en-GB" altLang="de-DE" sz="4000" b="1" dirty="0">
                <a:solidFill>
                  <a:srgbClr val="000099"/>
                </a:solidFill>
                <a:latin typeface="+mn-lt"/>
              </a:rPr>
              <a:t>The Security Features</a:t>
            </a:r>
            <a:endParaRPr lang="en-GB" altLang="de-DE" sz="4000" b="1" dirty="0">
              <a:solidFill>
                <a:srgbClr val="000099"/>
              </a:solidFill>
              <a:latin typeface="+mn-lt"/>
              <a:ea typeface="+mj-ea"/>
              <a:cs typeface="+mj-cs"/>
            </a:endParaRPr>
          </a:p>
        </p:txBody>
      </p:sp>
      <p:pic>
        <p:nvPicPr>
          <p:cNvPr id="14" name="Picture 2" descr="E:\ECB_20euro_Full Banknote_back_5787_Specimen.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906" t="7593" r="9015" b="7748"/>
          <a:stretch/>
        </p:blipFill>
        <p:spPr bwMode="auto">
          <a:xfrm>
            <a:off x="7599140" y="4985960"/>
            <a:ext cx="548594" cy="747296"/>
          </a:xfrm>
          <a:prstGeom prst="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8</a:t>
            </a:fld>
            <a:endParaRPr lang="fr-FR" dirty="0">
              <a:solidFill>
                <a:srgbClr val="000099"/>
              </a:solidFill>
            </a:endParaRPr>
          </a:p>
        </p:txBody>
      </p:sp>
      <p:pic>
        <p:nvPicPr>
          <p:cNvPr id="4" name="new-video-security-20-portrait-window.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2"/>
          <a:stretch>
            <a:fillRect/>
          </a:stretch>
        </p:blipFill>
        <p:spPr>
          <a:xfrm>
            <a:off x="7599140" y="4218289"/>
            <a:ext cx="476672" cy="381338"/>
          </a:xfrm>
          <a:prstGeom prst="rect">
            <a:avLst/>
          </a:prstGeom>
        </p:spPr>
      </p:pic>
      <p:pic>
        <p:nvPicPr>
          <p:cNvPr id="7170" name="Picture 2" descr="O:\Kd2\ECB\Beratung\Direct Marketing\Euro 5 und 10 und 20 Euro School ppt\Praese Material\Bilder\Sec_Feature_Shine_through.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4554"/>
          <a:stretch/>
        </p:blipFill>
        <p:spPr bwMode="auto">
          <a:xfrm>
            <a:off x="7545190" y="2748819"/>
            <a:ext cx="1598810" cy="2597181"/>
          </a:xfrm>
          <a:prstGeom prst="rect">
            <a:avLst/>
          </a:prstGeom>
          <a:noFill/>
          <a:effectLst>
            <a:outerShdw blurRad="50800" dist="381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3" name="Rechteck 22"/>
          <p:cNvSpPr/>
          <p:nvPr/>
        </p:nvSpPr>
        <p:spPr>
          <a:xfrm>
            <a:off x="6392967" y="2789080"/>
            <a:ext cx="594000" cy="2538000"/>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4" name="Rechteck 23"/>
          <p:cNvSpPr/>
          <p:nvPr/>
        </p:nvSpPr>
        <p:spPr>
          <a:xfrm>
            <a:off x="6426356" y="3212977"/>
            <a:ext cx="521908" cy="665380"/>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269316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video fullScrn="1">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7170"/>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7170"/>
                  </p:tgtEl>
                </p:cond>
              </p:nextCondLst>
            </p:seq>
            <p:video fullScrn="1">
              <p:cMediaNode vol="80000">
                <p:cTn id="8" fill="hold" display="0">
                  <p:stCondLst>
                    <p:cond delay="indefinite"/>
                  </p:stCondLst>
                </p:cTn>
                <p:tgtEl>
                  <p:spTgt spid="5"/>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video-security-20-emerald-numbe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25072" y="2913207"/>
            <a:ext cx="2348880" cy="1879104"/>
          </a:xfrm>
          <a:prstGeom prst="rect">
            <a:avLst/>
          </a:prstGeom>
        </p:spPr>
      </p:pic>
      <p:pic>
        <p:nvPicPr>
          <p:cNvPr id="16" name="Picture 3" descr="O:\Kd2\ECB\Beratung\Direct Marketing\Euro 5 und 10 und 20 Euro School ppt\Praese Material\Bilder\Bankno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5200" y="2772000"/>
            <a:ext cx="4747279" cy="2563200"/>
          </a:xfrm>
          <a:prstGeom prst="rect">
            <a:avLst/>
          </a:prstGeom>
          <a:noFill/>
          <a:ln w="19050">
            <a:solidFill>
              <a:schemeClr val="bg1"/>
            </a:solidFill>
          </a:ln>
          <a:effectLst>
            <a:outerShdw blurRad="76200" dist="38100" dir="2700000" sx="103000" sy="103000" algn="t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15" name="Rechteck 14"/>
          <p:cNvSpPr/>
          <p:nvPr/>
        </p:nvSpPr>
        <p:spPr>
          <a:xfrm>
            <a:off x="2895104" y="4662660"/>
            <a:ext cx="812800" cy="576065"/>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Text Box 6"/>
          <p:cNvSpPr txBox="1">
            <a:spLocks noChangeArrowheads="1"/>
          </p:cNvSpPr>
          <p:nvPr/>
        </p:nvSpPr>
        <p:spPr bwMode="auto">
          <a:xfrm>
            <a:off x="781200" y="1076400"/>
            <a:ext cx="7560839" cy="1415772"/>
          </a:xfrm>
          <a:prstGeom prst="rect">
            <a:avLst/>
          </a:prstGeom>
          <a:ln/>
          <a:extLst/>
        </p:spPr>
        <p:style>
          <a:lnRef idx="2">
            <a:schemeClr val="accent2"/>
          </a:lnRef>
          <a:fillRef idx="1">
            <a:schemeClr val="lt1"/>
          </a:fillRef>
          <a:effectRef idx="0">
            <a:schemeClr val="accent2"/>
          </a:effectRef>
          <a:fontRef idx="minor">
            <a:schemeClr val="dk1"/>
          </a:fontRef>
        </p:style>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de-DE" sz="3200" b="1" dirty="0" smtClean="0">
                <a:solidFill>
                  <a:srgbClr val="000099"/>
                </a:solidFill>
                <a:latin typeface="+mn-lt"/>
              </a:rPr>
              <a:t>TILT</a:t>
            </a:r>
          </a:p>
          <a:p>
            <a:pPr algn="ctr"/>
            <a:r>
              <a:rPr lang="en-US" altLang="de-DE" dirty="0" smtClean="0">
                <a:solidFill>
                  <a:srgbClr val="000099"/>
                </a:solidFill>
                <a:latin typeface="+mn-lt"/>
              </a:rPr>
              <a:t>The </a:t>
            </a:r>
            <a:r>
              <a:rPr lang="en-US" altLang="de-DE" b="1" dirty="0" smtClean="0">
                <a:solidFill>
                  <a:srgbClr val="000099"/>
                </a:solidFill>
                <a:latin typeface="+mn-lt"/>
              </a:rPr>
              <a:t>hologram</a:t>
            </a:r>
            <a:r>
              <a:rPr lang="en-US" altLang="de-DE" dirty="0" smtClean="0">
                <a:solidFill>
                  <a:srgbClr val="000099"/>
                </a:solidFill>
                <a:latin typeface="+mn-lt"/>
              </a:rPr>
              <a:t> shows a portrait of Europa and the value. The </a:t>
            </a:r>
            <a:r>
              <a:rPr lang="en-US" altLang="de-DE" b="1" dirty="0" smtClean="0">
                <a:solidFill>
                  <a:srgbClr val="000099"/>
                </a:solidFill>
                <a:latin typeface="+mn-lt"/>
              </a:rPr>
              <a:t>portrait window </a:t>
            </a:r>
            <a:r>
              <a:rPr lang="en-US" altLang="de-DE" dirty="0" smtClean="0">
                <a:solidFill>
                  <a:srgbClr val="000099"/>
                </a:solidFill>
                <a:latin typeface="+mn-lt"/>
              </a:rPr>
              <a:t>shows rainbow-</a:t>
            </a:r>
            <a:r>
              <a:rPr lang="en-US" altLang="de-DE" dirty="0" err="1" smtClean="0">
                <a:solidFill>
                  <a:srgbClr val="000099"/>
                </a:solidFill>
                <a:latin typeface="+mn-lt"/>
              </a:rPr>
              <a:t>coloured</a:t>
            </a:r>
            <a:r>
              <a:rPr lang="en-US" altLang="de-DE" dirty="0" smtClean="0">
                <a:solidFill>
                  <a:srgbClr val="000099"/>
                </a:solidFill>
                <a:latin typeface="+mn-lt"/>
              </a:rPr>
              <a:t> lines when tilted. </a:t>
            </a:r>
            <a:r>
              <a:rPr lang="en-US" altLang="de-DE" dirty="0">
                <a:solidFill>
                  <a:srgbClr val="000099"/>
                </a:solidFill>
                <a:latin typeface="+mn-lt"/>
              </a:rPr>
              <a:t>The </a:t>
            </a:r>
            <a:r>
              <a:rPr lang="en-US" altLang="de-DE" b="1" dirty="0">
                <a:solidFill>
                  <a:srgbClr val="000099"/>
                </a:solidFill>
                <a:latin typeface="+mn-lt"/>
              </a:rPr>
              <a:t>emerald number </a:t>
            </a:r>
            <a:r>
              <a:rPr lang="en-US" altLang="de-DE" dirty="0">
                <a:solidFill>
                  <a:srgbClr val="000099"/>
                </a:solidFill>
                <a:latin typeface="+mn-lt"/>
              </a:rPr>
              <a:t>displays an effect of the light that moves up </a:t>
            </a:r>
            <a:r>
              <a:rPr lang="en-US" altLang="de-DE" dirty="0" smtClean="0">
                <a:solidFill>
                  <a:srgbClr val="000099"/>
                </a:solidFill>
                <a:latin typeface="+mn-lt"/>
              </a:rPr>
              <a:t>and </a:t>
            </a:r>
            <a:r>
              <a:rPr lang="en-US" altLang="de-DE" dirty="0">
                <a:solidFill>
                  <a:srgbClr val="000099"/>
                </a:solidFill>
                <a:latin typeface="+mn-lt"/>
              </a:rPr>
              <a:t>down</a:t>
            </a:r>
            <a:r>
              <a:rPr lang="en-US" altLang="de-DE" dirty="0" smtClean="0">
                <a:solidFill>
                  <a:srgbClr val="000099"/>
                </a:solidFill>
                <a:latin typeface="+mn-lt"/>
              </a:rPr>
              <a:t>.</a:t>
            </a:r>
            <a:endParaRPr lang="en-US" altLang="de-DE" dirty="0">
              <a:solidFill>
                <a:srgbClr val="000099"/>
              </a:solidFill>
              <a:latin typeface="+mn-lt"/>
            </a:endParaRPr>
          </a:p>
        </p:txBody>
      </p:sp>
      <p:sp>
        <p:nvSpPr>
          <p:cNvPr id="18" name="Text Box 3"/>
          <p:cNvSpPr txBox="1">
            <a:spLocks noChangeArrowheads="1"/>
          </p:cNvSpPr>
          <p:nvPr/>
        </p:nvSpPr>
        <p:spPr bwMode="auto">
          <a:xfrm>
            <a:off x="0" y="179388"/>
            <a:ext cx="9144000" cy="7078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altLang="de-DE" sz="4000" b="1" dirty="0" smtClean="0">
                <a:solidFill>
                  <a:srgbClr val="000099"/>
                </a:solidFill>
                <a:latin typeface="+mn-lt"/>
              </a:rPr>
              <a:t> </a:t>
            </a:r>
            <a:r>
              <a:rPr lang="en-GB" altLang="de-DE" sz="4000" b="1" dirty="0">
                <a:solidFill>
                  <a:srgbClr val="000099"/>
                </a:solidFill>
                <a:latin typeface="+mn-lt"/>
              </a:rPr>
              <a:t>The Security Features</a:t>
            </a:r>
            <a:endParaRPr lang="en-GB" altLang="de-DE" sz="4000" b="1" dirty="0">
              <a:solidFill>
                <a:srgbClr val="000099"/>
              </a:solidFill>
              <a:latin typeface="+mn-lt"/>
              <a:ea typeface="+mj-ea"/>
              <a:cs typeface="+mj-cs"/>
            </a:endParaRPr>
          </a:p>
        </p:txBody>
      </p:sp>
      <p:sp>
        <p:nvSpPr>
          <p:cNvPr id="19" name="Rechteck 18"/>
          <p:cNvSpPr/>
          <p:nvPr/>
        </p:nvSpPr>
        <p:spPr>
          <a:xfrm>
            <a:off x="6426356" y="3212977"/>
            <a:ext cx="521908" cy="665380"/>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099" name="Picture 3" descr="O:\Kd2\ECB\Beratung\Direct Marketing\Euro 5 und 10 und 20 Euro School ppt\Praese Material\Seite8_Fr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6" y="2852936"/>
            <a:ext cx="2557772" cy="3996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new-video-security-20-portrait-hologram.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605718" y="3192039"/>
            <a:ext cx="638690" cy="510952"/>
          </a:xfrm>
          <a:prstGeom prst="rect">
            <a:avLst/>
          </a:prstGeom>
        </p:spPr>
      </p:pic>
      <p:pic>
        <p:nvPicPr>
          <p:cNvPr id="23" name="Picture 8" descr="E:\Bilder\Sec_Feat_Stripe_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6336" y="2772000"/>
            <a:ext cx="648072" cy="2589540"/>
          </a:xfrm>
          <a:prstGeom prst="rect">
            <a:avLst/>
          </a:prstGeom>
          <a:noFill/>
          <a:effectLst>
            <a:outerShdw blurRad="50800" dist="381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13" name="Picture 2" descr="C:\Users\User\Desktop\Tilt_hinte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03226" y="4005064"/>
            <a:ext cx="805278" cy="7720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 descr="C:\Users\User\Desktop\Tilt_vorn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75880" y="3125794"/>
            <a:ext cx="832624" cy="8068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Foliennummernplatzhalter 1"/>
          <p:cNvSpPr txBox="1">
            <a:spLocks/>
          </p:cNvSpPr>
          <p:nvPr/>
        </p:nvSpPr>
        <p:spPr bwMode="auto">
          <a:xfrm>
            <a:off x="6948264" y="6555481"/>
            <a:ext cx="2133600" cy="329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C72E990-D3D1-4880-A14A-699B88E892D3}" type="slidenum">
              <a:rPr lang="fr-FR" smtClean="0">
                <a:solidFill>
                  <a:srgbClr val="000099"/>
                </a:solidFill>
              </a:rPr>
              <a:pPr>
                <a:defRPr/>
              </a:pPr>
              <a:t>9</a:t>
            </a:fld>
            <a:endParaRPr lang="fr-FR" dirty="0">
              <a:solidFill>
                <a:srgbClr val="000099"/>
              </a:solidFill>
            </a:endParaRPr>
          </a:p>
        </p:txBody>
      </p:sp>
      <p:sp>
        <p:nvSpPr>
          <p:cNvPr id="21" name="Rechteck 20"/>
          <p:cNvSpPr/>
          <p:nvPr/>
        </p:nvSpPr>
        <p:spPr>
          <a:xfrm>
            <a:off x="6392967" y="2789080"/>
            <a:ext cx="594000" cy="2538000"/>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3207454057"/>
      </p:ext>
    </p:extLst>
  </p:cSld>
  <p:clrMapOvr>
    <a:masterClrMapping/>
  </p:clrMapOvr>
  <p:transition/>
  <p:timing>
    <p:tnLst>
      <p:par>
        <p:cTn id="1" dur="indefinite" restart="never" nodeType="tmRoot">
          <p:childTnLst>
            <p:video fullScrn="1">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16"/>
                  </p:tgtEl>
                </p:cond>
              </p:nextCondLst>
            </p:seq>
            <p:video fullScrn="1">
              <p:cMediaNode vol="80000">
                <p:cTn id="8" fill="hold" display="0">
                  <p:stCondLst>
                    <p:cond delay="indefinite"/>
                  </p:stCondLst>
                </p:cTn>
                <p:tgtEl>
                  <p:spTgt spid="3"/>
                </p:tgtEl>
              </p:cMediaNode>
            </p:video>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odèle par défaut">
  <a:themeElements>
    <a:clrScheme name="3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Modèle par défau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30</TotalTime>
  <Words>722</Words>
  <Application>Microsoft Office PowerPoint</Application>
  <PresentationFormat>On-screen Show (4:3)</PresentationFormat>
  <Paragraphs>105</Paragraphs>
  <Slides>12</Slides>
  <Notes>10</Notes>
  <HiddenSlides>0</HiddenSlides>
  <MMClips>5</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12</vt:i4>
      </vt:variant>
    </vt:vector>
  </HeadingPairs>
  <TitlesOfParts>
    <vt:vector size="16" baseType="lpstr">
      <vt:lpstr>Arial</vt:lpstr>
      <vt:lpstr>Gill Sans MT</vt:lpstr>
      <vt:lpstr>1_Modèle par défaut</vt:lpstr>
      <vt:lpstr>3_Modèle par défaut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EURO BANKNOTES SECURITY FEATURES video  https://www.ecb.europa.eu/euro/banknotes/security/html/index.en.html </vt:lpstr>
      <vt:lpstr>   THANK  YOU</vt:lpstr>
    </vt:vector>
  </TitlesOfParts>
  <Company>European Central Bank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AUTHENTIFIER  LES BILLETS EN EUROS</dc:title>
  <dc:creator>Belén Pérez</dc:creator>
  <cp:lastModifiedBy>Stefan Cedzo</cp:lastModifiedBy>
  <cp:revision>553</cp:revision>
  <cp:lastPrinted>2015-07-21T13:18:24Z</cp:lastPrinted>
  <dcterms:created xsi:type="dcterms:W3CDTF">2009-03-11T08:26:58Z</dcterms:created>
  <dcterms:modified xsi:type="dcterms:W3CDTF">2020-05-10T20:24:05Z</dcterms:modified>
</cp:coreProperties>
</file>