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320" r:id="rId3"/>
    <p:sldId id="321" r:id="rId4"/>
    <p:sldId id="359" r:id="rId5"/>
    <p:sldId id="322" r:id="rId6"/>
    <p:sldId id="323" r:id="rId7"/>
    <p:sldId id="324" r:id="rId8"/>
    <p:sldId id="325" r:id="rId9"/>
    <p:sldId id="326" r:id="rId10"/>
    <p:sldId id="350" r:id="rId11"/>
    <p:sldId id="328" r:id="rId12"/>
    <p:sldId id="329" r:id="rId13"/>
    <p:sldId id="330" r:id="rId14"/>
    <p:sldId id="331" r:id="rId15"/>
    <p:sldId id="332" r:id="rId16"/>
    <p:sldId id="333" r:id="rId17"/>
    <p:sldId id="351" r:id="rId18"/>
    <p:sldId id="352" r:id="rId19"/>
    <p:sldId id="336" r:id="rId20"/>
    <p:sldId id="337" r:id="rId21"/>
    <p:sldId id="342" r:id="rId22"/>
    <p:sldId id="343" r:id="rId23"/>
    <p:sldId id="348" r:id="rId24"/>
    <p:sldId id="358" r:id="rId25"/>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A30"/>
    <a:srgbClr val="808080"/>
    <a:srgbClr val="4CC9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169" autoAdjust="0"/>
  </p:normalViewPr>
  <p:slideViewPr>
    <p:cSldViewPr snapToGrid="0">
      <p:cViewPr>
        <p:scale>
          <a:sx n="40" d="100"/>
          <a:sy n="40" d="100"/>
        </p:scale>
        <p:origin x="-1810" y="-437"/>
      </p:cViewPr>
      <p:guideLst>
        <p:guide orient="horz" pos="2880"/>
        <p:guide pos="5120"/>
      </p:guideLst>
    </p:cSldViewPr>
  </p:slideViewPr>
  <p:notesTextViewPr>
    <p:cViewPr>
      <p:scale>
        <a:sx n="1" d="1"/>
        <a:sy n="1" d="1"/>
      </p:scale>
      <p:origin x="0" y="0"/>
    </p:cViewPr>
  </p:notesTextViewPr>
  <p:notesViewPr>
    <p:cSldViewPr snapToGrid="0">
      <p:cViewPr varScale="1">
        <p:scale>
          <a:sx n="85" d="100"/>
          <a:sy n="85" d="100"/>
        </p:scale>
        <p:origin x="38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omx.lan\fs\HOME\ott\Desktop\Rahatarkuse%20p&#228;eva%20graafikud.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omx.lan\fs\HOME\ott\Desktop\Rahatarkuse%20p&#228;eva%20graafikud.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omx.lan\fs\HOME\ott\Desktop\Rahatarkuse%20p&#228;eva%20graafiku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4CC9F3"/>
              </a:solidFill>
              <a:ln w="19050">
                <a:solidFill>
                  <a:schemeClr val="lt1"/>
                </a:solidFill>
              </a:ln>
              <a:effectLst/>
            </c:spPr>
            <c:extLst xmlns:c16r2="http://schemas.microsoft.com/office/drawing/2015/06/chart">
              <c:ext xmlns:c16="http://schemas.microsoft.com/office/drawing/2014/chart" uri="{C3380CC4-5D6E-409C-BE32-E72D297353CC}">
                <c16:uniqueId val="{00000003-41C9-4686-B935-610052C12719}"/>
              </c:ext>
            </c:extLst>
          </c:dPt>
          <c:dPt>
            <c:idx val="1"/>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41C9-4686-B935-610052C12719}"/>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4-41C9-4686-B935-610052C1271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1-41C9-4686-B935-610052C12719}"/>
              </c:ext>
            </c:extLst>
          </c:dPt>
          <c:dLbls>
            <c:dLbl>
              <c:idx val="0"/>
              <c:layout>
                <c:manualLayout>
                  <c:x val="-0.18183921587701332"/>
                  <c:y val="9.1507254745565425E-2"/>
                </c:manualLayout>
              </c:layout>
              <c:tx>
                <c:rich>
                  <a:bodyPr/>
                  <a:lstStyle/>
                  <a:p>
                    <a:r>
                      <a:rPr lang="en-US" dirty="0" smtClean="0"/>
                      <a:t>I always plan</a:t>
                    </a:r>
                    <a:r>
                      <a:rPr lang="en-US" baseline="0" dirty="0" smtClean="0"/>
                      <a:t> my money</a:t>
                    </a:r>
                    <a:r>
                      <a:rPr lang="en-US" dirty="0" smtClean="0"/>
                      <a:t>, </a:t>
                    </a:r>
                    <a:r>
                      <a:rPr lang="en-US" dirty="0"/>
                      <a:t>56%</a:t>
                    </a: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41C9-4686-B935-610052C12719}"/>
                </c:ext>
              </c:extLst>
            </c:dLbl>
            <c:dLbl>
              <c:idx val="1"/>
              <c:layout>
                <c:manualLayout>
                  <c:x val="0.15222045082388036"/>
                  <c:y val="-2.0329050139452239E-2"/>
                </c:manualLayout>
              </c:layout>
              <c:tx>
                <c:rich>
                  <a:bodyPr/>
                  <a:lstStyle/>
                  <a:p>
                    <a:r>
                      <a:rPr lang="en-US" dirty="0" smtClean="0"/>
                      <a:t>Sometimes</a:t>
                    </a:r>
                    <a:r>
                      <a:rPr lang="en-US" baseline="0" dirty="0" smtClean="0"/>
                      <a:t> I plan my money</a:t>
                    </a:r>
                    <a:r>
                      <a:rPr lang="en-US" dirty="0" smtClean="0"/>
                      <a:t>, 36%</a:t>
                    </a:r>
                    <a:endParaRPr lang="en-US" dirty="0"/>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41C9-4686-B935-610052C12719}"/>
                </c:ext>
              </c:extLst>
            </c:dLbl>
            <c:dLbl>
              <c:idx val="2"/>
              <c:layout/>
              <c:tx>
                <c:rich>
                  <a:bodyPr/>
                  <a:lstStyle/>
                  <a:p>
                    <a:r>
                      <a:rPr lang="fi-FI" smtClean="0"/>
                      <a:t>I don’t plan my money, </a:t>
                    </a:r>
                    <a:r>
                      <a:rPr lang="fi-FI" dirty="0"/>
                      <a:t>7%</a:t>
                    </a:r>
                  </a:p>
                </c:rich>
              </c:tx>
              <c:showLegendKey val="0"/>
              <c:showVal val="1"/>
              <c:showCatName val="1"/>
              <c:showSerName val="0"/>
              <c:showPercent val="0"/>
              <c:showBubbleSize val="0"/>
            </c:dLbl>
            <c:dLbl>
              <c:idx val="3"/>
              <c:layout>
                <c:manualLayout>
                  <c:x val="6.4351384133848916E-2"/>
                  <c:y val="7.5938850999621063E-8"/>
                </c:manualLayout>
              </c:layout>
              <c:tx>
                <c:rich>
                  <a:bodyPr/>
                  <a:lstStyle/>
                  <a:p>
                    <a:r>
                      <a:rPr lang="en-US" dirty="0" smtClean="0"/>
                      <a:t>I don’t know/don’t want to answer, </a:t>
                    </a:r>
                    <a:r>
                      <a:rPr lang="en-US" dirty="0"/>
                      <a:t>1%</a:t>
                    </a: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963228021782473"/>
                      <c:h val="0.16546619999711429"/>
                    </c:manualLayout>
                  </c15:layout>
                </c:ext>
                <c:ext xmlns:c16="http://schemas.microsoft.com/office/drawing/2014/chart" uri="{C3380CC4-5D6E-409C-BE32-E72D297353CC}">
                  <c16:uniqueId val="{00000001-41C9-4686-B935-610052C1271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j-lt"/>
                    <a:ea typeface="+mn-ea"/>
                    <a:cs typeface="+mn-cs"/>
                  </a:defRPr>
                </a:pPr>
                <a:endParaRPr lang="et-EE"/>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layout/>
              </c:ext>
            </c:extLst>
          </c:dLbls>
          <c:cat>
            <c:strRef>
              <c:f>Sheet1!$A$2:$A$5</c:f>
              <c:strCache>
                <c:ptCount val="4"/>
                <c:pt idx="0">
                  <c:v>Planeerin kogu aeg</c:v>
                </c:pt>
                <c:pt idx="1">
                  <c:v>Planeerin mõnikord</c:v>
                </c:pt>
                <c:pt idx="2">
                  <c:v>Ei jälgi, ei planeeri</c:v>
                </c:pt>
                <c:pt idx="3">
                  <c:v>Ei oska/soovi öelda</c:v>
                </c:pt>
              </c:strCache>
            </c:strRef>
          </c:cat>
          <c:val>
            <c:numRef>
              <c:f>Sheet1!$B$2:$B$5</c:f>
              <c:numCache>
                <c:formatCode>0%</c:formatCode>
                <c:ptCount val="4"/>
                <c:pt idx="0">
                  <c:v>0.56000000000000005</c:v>
                </c:pt>
                <c:pt idx="1">
                  <c:v>0.36</c:v>
                </c:pt>
                <c:pt idx="2">
                  <c:v>7.0000000000000007E-2</c:v>
                </c:pt>
                <c:pt idx="3">
                  <c:v>0.01</c:v>
                </c:pt>
              </c:numCache>
            </c:numRef>
          </c:val>
          <c:extLst xmlns:c16r2="http://schemas.microsoft.com/office/drawing/2015/06/chart">
            <c:ext xmlns:c16="http://schemas.microsoft.com/office/drawing/2014/chart" uri="{C3380CC4-5D6E-409C-BE32-E72D297353CC}">
              <c16:uniqueId val="{00000000-41C9-4686-B935-610052C12719}"/>
            </c:ext>
          </c:extLst>
        </c:ser>
        <c:dLbls>
          <c:showLegendKey val="0"/>
          <c:showVal val="1"/>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tx>
            <c:strRef>
              <c:f>Sheet1!$D$6</c:f>
              <c:strCache>
                <c:ptCount val="1"/>
                <c:pt idx="0">
                  <c:v>Tarbimine</c:v>
                </c:pt>
              </c:strCache>
            </c:strRef>
          </c:tx>
          <c:spPr>
            <a:ln w="50800">
              <a:solidFill>
                <a:srgbClr val="EF5FA7"/>
              </a:solidFill>
            </a:ln>
          </c:spPr>
          <c:marker>
            <c:symbol val="none"/>
          </c:marker>
          <c:cat>
            <c:numRef>
              <c:f>Sheet1!$C$7:$C$25</c:f>
              <c:numCache>
                <c:formatCode>General</c:formatCode>
                <c:ptCount val="19"/>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numCache>
            </c:numRef>
          </c:cat>
          <c:val>
            <c:numRef>
              <c:f>Sheet1!$D$7:$D$25</c:f>
              <c:numCache>
                <c:formatCode>General</c:formatCode>
                <c:ptCount val="19"/>
                <c:pt idx="0">
                  <c:v>2000</c:v>
                </c:pt>
                <c:pt idx="1">
                  <c:v>2200</c:v>
                </c:pt>
                <c:pt idx="2">
                  <c:v>3000</c:v>
                </c:pt>
                <c:pt idx="3">
                  <c:v>3600</c:v>
                </c:pt>
                <c:pt idx="4">
                  <c:v>4000</c:v>
                </c:pt>
                <c:pt idx="5">
                  <c:v>5000</c:v>
                </c:pt>
                <c:pt idx="6">
                  <c:v>6000</c:v>
                </c:pt>
                <c:pt idx="7">
                  <c:v>6000</c:v>
                </c:pt>
                <c:pt idx="8">
                  <c:v>7000</c:v>
                </c:pt>
                <c:pt idx="9">
                  <c:v>7000</c:v>
                </c:pt>
                <c:pt idx="10">
                  <c:v>7000</c:v>
                </c:pt>
                <c:pt idx="11">
                  <c:v>6000</c:v>
                </c:pt>
                <c:pt idx="12">
                  <c:v>5600</c:v>
                </c:pt>
                <c:pt idx="13">
                  <c:v>5000</c:v>
                </c:pt>
                <c:pt idx="14">
                  <c:v>4000</c:v>
                </c:pt>
                <c:pt idx="15">
                  <c:v>4000</c:v>
                </c:pt>
                <c:pt idx="16">
                  <c:v>4000</c:v>
                </c:pt>
                <c:pt idx="17">
                  <c:v>4000</c:v>
                </c:pt>
                <c:pt idx="18">
                  <c:v>4000</c:v>
                </c:pt>
              </c:numCache>
            </c:numRef>
          </c:val>
          <c:smooth val="0"/>
          <c:extLst xmlns:c16r2="http://schemas.microsoft.com/office/drawing/2015/06/chart">
            <c:ext xmlns:c16="http://schemas.microsoft.com/office/drawing/2014/chart" uri="{C3380CC4-5D6E-409C-BE32-E72D297353CC}">
              <c16:uniqueId val="{00000000-D7E0-45BB-A5B6-C714E51C263D}"/>
            </c:ext>
          </c:extLst>
        </c:ser>
        <c:ser>
          <c:idx val="2"/>
          <c:order val="1"/>
          <c:tx>
            <c:strRef>
              <c:f>Sheet1!$E$6</c:f>
              <c:strCache>
                <c:ptCount val="1"/>
                <c:pt idx="0">
                  <c:v>Sissetulek</c:v>
                </c:pt>
              </c:strCache>
            </c:strRef>
          </c:tx>
          <c:spPr>
            <a:ln w="50800">
              <a:solidFill>
                <a:srgbClr val="61D836"/>
              </a:solidFill>
            </a:ln>
          </c:spPr>
          <c:marker>
            <c:symbol val="none"/>
          </c:marker>
          <c:cat>
            <c:numRef>
              <c:f>Sheet1!$C$7:$C$25</c:f>
              <c:numCache>
                <c:formatCode>General</c:formatCode>
                <c:ptCount val="19"/>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numCache>
            </c:numRef>
          </c:cat>
          <c:val>
            <c:numRef>
              <c:f>Sheet1!$E$7:$E$25</c:f>
              <c:numCache>
                <c:formatCode>General</c:formatCode>
                <c:ptCount val="19"/>
                <c:pt idx="0">
                  <c:v>0</c:v>
                </c:pt>
                <c:pt idx="1">
                  <c:v>0</c:v>
                </c:pt>
                <c:pt idx="2">
                  <c:v>0</c:v>
                </c:pt>
                <c:pt idx="3">
                  <c:v>300</c:v>
                </c:pt>
                <c:pt idx="4">
                  <c:v>1500</c:v>
                </c:pt>
                <c:pt idx="5">
                  <c:v>5000</c:v>
                </c:pt>
                <c:pt idx="6">
                  <c:v>7000</c:v>
                </c:pt>
                <c:pt idx="7">
                  <c:v>8000</c:v>
                </c:pt>
                <c:pt idx="8">
                  <c:v>9000</c:v>
                </c:pt>
                <c:pt idx="9">
                  <c:v>9000</c:v>
                </c:pt>
                <c:pt idx="10">
                  <c:v>9500</c:v>
                </c:pt>
                <c:pt idx="11">
                  <c:v>9500</c:v>
                </c:pt>
                <c:pt idx="12">
                  <c:v>8000</c:v>
                </c:pt>
                <c:pt idx="13">
                  <c:v>5000</c:v>
                </c:pt>
                <c:pt idx="14">
                  <c:v>3600</c:v>
                </c:pt>
                <c:pt idx="15">
                  <c:v>3600</c:v>
                </c:pt>
                <c:pt idx="16">
                  <c:v>3600</c:v>
                </c:pt>
                <c:pt idx="17">
                  <c:v>3600</c:v>
                </c:pt>
                <c:pt idx="18">
                  <c:v>3600</c:v>
                </c:pt>
              </c:numCache>
            </c:numRef>
          </c:val>
          <c:smooth val="0"/>
          <c:extLst xmlns:c16r2="http://schemas.microsoft.com/office/drawing/2015/06/chart">
            <c:ext xmlns:c16="http://schemas.microsoft.com/office/drawing/2014/chart" uri="{C3380CC4-5D6E-409C-BE32-E72D297353CC}">
              <c16:uniqueId val="{00000001-D7E0-45BB-A5B6-C714E51C263D}"/>
            </c:ext>
          </c:extLst>
        </c:ser>
        <c:dLbls>
          <c:showLegendKey val="0"/>
          <c:showVal val="0"/>
          <c:showCatName val="0"/>
          <c:showSerName val="0"/>
          <c:showPercent val="0"/>
          <c:showBubbleSize val="0"/>
        </c:dLbls>
        <c:marker val="1"/>
        <c:smooth val="0"/>
        <c:axId val="143158272"/>
        <c:axId val="136485056"/>
      </c:lineChart>
      <c:catAx>
        <c:axId val="143158272"/>
        <c:scaling>
          <c:orientation val="minMax"/>
        </c:scaling>
        <c:delete val="0"/>
        <c:axPos val="b"/>
        <c:numFmt formatCode="General" sourceLinked="1"/>
        <c:majorTickMark val="out"/>
        <c:minorTickMark val="none"/>
        <c:tickLblPos val="nextTo"/>
        <c:txPr>
          <a:bodyPr/>
          <a:lstStyle/>
          <a:p>
            <a:pPr>
              <a:defRPr sz="2400">
                <a:latin typeface="+mj-lt"/>
                <a:cs typeface="Arial" panose="020B0604020202020204" pitchFamily="34" charset="0"/>
              </a:defRPr>
            </a:pPr>
            <a:endParaRPr lang="et-EE"/>
          </a:p>
        </c:txPr>
        <c:crossAx val="136485056"/>
        <c:crosses val="autoZero"/>
        <c:auto val="1"/>
        <c:lblAlgn val="ctr"/>
        <c:lblOffset val="100"/>
        <c:noMultiLvlLbl val="0"/>
      </c:catAx>
      <c:valAx>
        <c:axId val="136485056"/>
        <c:scaling>
          <c:orientation val="minMax"/>
        </c:scaling>
        <c:delete val="0"/>
        <c:axPos val="l"/>
        <c:majorGridlines>
          <c:spPr>
            <a:ln>
              <a:gradFill>
                <a:gsLst>
                  <a:gs pos="0">
                    <a:schemeClr val="accent1">
                      <a:tint val="66000"/>
                      <a:satMod val="160000"/>
                    </a:schemeClr>
                  </a:gs>
                  <a:gs pos="90000">
                    <a:schemeClr val="accent2">
                      <a:lumMod val="6000"/>
                      <a:lumOff val="94000"/>
                    </a:schemeClr>
                  </a:gs>
                  <a:gs pos="100000">
                    <a:schemeClr val="accent1">
                      <a:tint val="23500"/>
                      <a:satMod val="160000"/>
                    </a:schemeClr>
                  </a:gs>
                </a:gsLst>
                <a:lin ang="5400000" scaled="0"/>
              </a:gradFill>
            </a:ln>
          </c:spPr>
        </c:majorGridlines>
        <c:numFmt formatCode="General" sourceLinked="1"/>
        <c:majorTickMark val="out"/>
        <c:minorTickMark val="none"/>
        <c:tickLblPos val="nextTo"/>
        <c:txPr>
          <a:bodyPr/>
          <a:lstStyle/>
          <a:p>
            <a:pPr>
              <a:defRPr sz="2400">
                <a:latin typeface="+mj-lt"/>
                <a:cs typeface="Arial" panose="020B0604020202020204" pitchFamily="34" charset="0"/>
              </a:defRPr>
            </a:pPr>
            <a:endParaRPr lang="et-EE"/>
          </a:p>
        </c:txPr>
        <c:crossAx val="14315827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029099403587421E-2"/>
          <c:y val="2.0849561804740447E-2"/>
          <c:w val="0.9408312355767845"/>
          <c:h val="0.89380118808049069"/>
        </c:manualLayout>
      </c:layout>
      <c:lineChart>
        <c:grouping val="standard"/>
        <c:varyColors val="0"/>
        <c:ser>
          <c:idx val="0"/>
          <c:order val="0"/>
          <c:spPr>
            <a:ln w="50800" cap="rnd">
              <a:solidFill>
                <a:schemeClr val="accent6"/>
              </a:solidFill>
              <a:round/>
            </a:ln>
            <a:effectLst/>
          </c:spPr>
          <c:marker>
            <c:symbol val="none"/>
          </c:marker>
          <c:dLbls>
            <c:dLbl>
              <c:idx val="4"/>
              <c:layout>
                <c:manualLayout>
                  <c:x val="0"/>
                  <c:y val="-5.839416058394171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A959-49DB-8415-FA321340AF48}"/>
                </c:ext>
              </c:extLst>
            </c:dLbl>
            <c:dLbl>
              <c:idx val="7"/>
              <c:layout>
                <c:manualLayout>
                  <c:x val="4.8592835655967654E-3"/>
                  <c:y val="-3.503649635036496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959-49DB-8415-FA321340AF48}"/>
                </c:ext>
              </c:extLst>
            </c:dLbl>
            <c:dLbl>
              <c:idx val="8"/>
              <c:layout>
                <c:manualLayout>
                  <c:x val="4.8592835655968843E-3"/>
                  <c:y val="-3.795620437956209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959-49DB-8415-FA321340AF48}"/>
                </c:ext>
              </c:extLst>
            </c:dLbl>
            <c:dLbl>
              <c:idx val="9"/>
              <c:layout>
                <c:manualLayout>
                  <c:x val="-1.6197611885322948E-3"/>
                  <c:y val="-2.919708029197085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A959-49DB-8415-FA321340AF48}"/>
                </c:ext>
              </c:extLst>
            </c:dLbl>
            <c:dLbl>
              <c:idx val="10"/>
              <c:layout>
                <c:manualLayout>
                  <c:x val="0"/>
                  <c:y val="-2.919708029197085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A959-49DB-8415-FA321340AF48}"/>
                </c:ext>
              </c:extLst>
            </c:dLbl>
            <c:spPr>
              <a:noFill/>
              <a:ln>
                <a:noFill/>
              </a:ln>
              <a:effectLst/>
            </c:spPr>
            <c:txPr>
              <a:bodyPr rot="0" spcFirstLastPara="1" vertOverflow="ellipsis" vert="horz" wrap="square" anchor="ctr" anchorCtr="1"/>
              <a:lstStyle/>
              <a:p>
                <a:pPr>
                  <a:defRPr sz="2400" b="1" i="0" u="none" strike="noStrike" kern="1200" baseline="0">
                    <a:solidFill>
                      <a:schemeClr val="tx1">
                        <a:lumMod val="75000"/>
                        <a:lumOff val="25000"/>
                      </a:schemeClr>
                    </a:solidFill>
                    <a:latin typeface="+mj-lt"/>
                    <a:ea typeface="+mn-ea"/>
                    <a:cs typeface="+mn-cs"/>
                  </a:defRPr>
                </a:pPr>
                <a:endParaRPr lang="et-E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Leht1!$A$1:$A$12</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Leht1!$B$1:$B$12</c:f>
              <c:numCache>
                <c:formatCode>General</c:formatCode>
                <c:ptCount val="12"/>
                <c:pt idx="0">
                  <c:v>3</c:v>
                </c:pt>
                <c:pt idx="1">
                  <c:v>5</c:v>
                </c:pt>
                <c:pt idx="2">
                  <c:v>3.9</c:v>
                </c:pt>
                <c:pt idx="3">
                  <c:v>2.8</c:v>
                </c:pt>
                <c:pt idx="4">
                  <c:v>-0.1</c:v>
                </c:pt>
                <c:pt idx="5">
                  <c:v>-0.5</c:v>
                </c:pt>
                <c:pt idx="6">
                  <c:v>0.1</c:v>
                </c:pt>
                <c:pt idx="7">
                  <c:v>3.4</c:v>
                </c:pt>
                <c:pt idx="8">
                  <c:v>2.7</c:v>
                </c:pt>
                <c:pt idx="9">
                  <c:v>2.5</c:v>
                </c:pt>
                <c:pt idx="10">
                  <c:v>2.5</c:v>
                </c:pt>
                <c:pt idx="11">
                  <c:v>2</c:v>
                </c:pt>
              </c:numCache>
            </c:numRef>
          </c:val>
          <c:smooth val="0"/>
          <c:extLst xmlns:c16r2="http://schemas.microsoft.com/office/drawing/2015/06/chart">
            <c:ext xmlns:c16="http://schemas.microsoft.com/office/drawing/2014/chart" uri="{C3380CC4-5D6E-409C-BE32-E72D297353CC}">
              <c16:uniqueId val="{00000005-A959-49DB-8415-FA321340AF48}"/>
            </c:ext>
          </c:extLst>
        </c:ser>
        <c:dLbls>
          <c:showLegendKey val="0"/>
          <c:showVal val="0"/>
          <c:showCatName val="0"/>
          <c:showSerName val="0"/>
          <c:showPercent val="0"/>
          <c:showBubbleSize val="0"/>
        </c:dLbls>
        <c:marker val="1"/>
        <c:smooth val="0"/>
        <c:axId val="143738880"/>
        <c:axId val="133616704"/>
      </c:lineChart>
      <c:dateAx>
        <c:axId val="1437388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j-lt"/>
                <a:ea typeface="+mn-ea"/>
                <a:cs typeface="+mn-cs"/>
              </a:defRPr>
            </a:pPr>
            <a:endParaRPr lang="et-EE"/>
          </a:p>
        </c:txPr>
        <c:crossAx val="133616704"/>
        <c:crosses val="autoZero"/>
        <c:auto val="0"/>
        <c:lblOffset val="100"/>
        <c:baseTimeUnit val="days"/>
      </c:dateAx>
      <c:valAx>
        <c:axId val="133616704"/>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j-lt"/>
                <a:ea typeface="+mn-ea"/>
                <a:cs typeface="+mn-cs"/>
              </a:defRPr>
            </a:pPr>
            <a:endParaRPr lang="et-EE"/>
          </a:p>
        </c:txPr>
        <c:crossAx val="143738880"/>
        <c:crosses val="autoZero"/>
        <c:crossBetween val="between"/>
      </c:valAx>
      <c:spPr>
        <a:noFill/>
        <a:ln>
          <a:noFill/>
        </a:ln>
        <a:effectLst/>
      </c:spPr>
    </c:plotArea>
    <c:plotVisOnly val="1"/>
    <c:dispBlanksAs val="gap"/>
    <c:showDLblsOverMax val="0"/>
  </c:chart>
  <c:spPr>
    <a:noFill/>
    <a:ln>
      <a:noFill/>
    </a:ln>
    <a:effectLst/>
  </c:spPr>
  <c:txPr>
    <a:bodyPr/>
    <a:lstStyle/>
    <a:p>
      <a:pPr>
        <a:defRPr sz="2400" b="1">
          <a:latin typeface="+mj-lt"/>
        </a:defRPr>
      </a:pPr>
      <a:endParaRPr lang="et-E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60116658666593"/>
          <c:y val="4.594646711216261E-2"/>
          <c:w val="0.72422370162627725"/>
          <c:h val="0.83781327289191776"/>
        </c:manualLayout>
      </c:layout>
      <c:barChart>
        <c:barDir val="col"/>
        <c:grouping val="clustered"/>
        <c:varyColors val="0"/>
        <c:ser>
          <c:idx val="0"/>
          <c:order val="0"/>
          <c:tx>
            <c:strRef>
              <c:f>Sheet1!$B$1</c:f>
              <c:strCache>
                <c:ptCount val="1"/>
                <c:pt idx="0">
                  <c:v>Sõber #1</c:v>
                </c:pt>
              </c:strCache>
            </c:strRef>
          </c:tx>
          <c:spPr>
            <a:solidFill>
              <a:schemeClr val="accent1"/>
            </a:solidFill>
            <a:ln>
              <a:noFill/>
            </a:ln>
            <a:effectLst/>
          </c:spPr>
          <c:invertIfNegative val="0"/>
          <c:cat>
            <c:numRef>
              <c:f>Sheet1!$A$2:$A$10</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Sheet1!$B$2:$B$10</c:f>
              <c:numCache>
                <c:formatCode>General</c:formatCode>
                <c:ptCount val="9"/>
                <c:pt idx="0">
                  <c:v>1000</c:v>
                </c:pt>
                <c:pt idx="1">
                  <c:v>5000</c:v>
                </c:pt>
                <c:pt idx="2">
                  <c:v>10000</c:v>
                </c:pt>
                <c:pt idx="3">
                  <c:v>10000</c:v>
                </c:pt>
                <c:pt idx="4">
                  <c:v>10000</c:v>
                </c:pt>
                <c:pt idx="5">
                  <c:v>10000</c:v>
                </c:pt>
                <c:pt idx="6">
                  <c:v>10000</c:v>
                </c:pt>
                <c:pt idx="7">
                  <c:v>10000</c:v>
                </c:pt>
                <c:pt idx="8">
                  <c:v>10000</c:v>
                </c:pt>
              </c:numCache>
            </c:numRef>
          </c:val>
          <c:extLst xmlns:c16r2="http://schemas.microsoft.com/office/drawing/2015/06/chart">
            <c:ext xmlns:c16="http://schemas.microsoft.com/office/drawing/2014/chart" uri="{C3380CC4-5D6E-409C-BE32-E72D297353CC}">
              <c16:uniqueId val="{00000000-013D-475A-AF70-056D3D680A00}"/>
            </c:ext>
          </c:extLst>
        </c:ser>
        <c:ser>
          <c:idx val="1"/>
          <c:order val="1"/>
          <c:tx>
            <c:strRef>
              <c:f>Sheet1!$C$1</c:f>
              <c:strCache>
                <c:ptCount val="1"/>
                <c:pt idx="0">
                  <c:v>Sõber #2</c:v>
                </c:pt>
              </c:strCache>
            </c:strRef>
          </c:tx>
          <c:spPr>
            <a:solidFill>
              <a:schemeClr val="accent3"/>
            </a:solidFill>
            <a:ln>
              <a:noFill/>
            </a:ln>
            <a:effectLst/>
          </c:spPr>
          <c:invertIfNegative val="0"/>
          <c:cat>
            <c:numRef>
              <c:f>Sheet1!$A$2:$A$10</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Sheet1!$C$2:$C$10</c:f>
              <c:numCache>
                <c:formatCode>General</c:formatCode>
                <c:ptCount val="9"/>
                <c:pt idx="0">
                  <c:v>0</c:v>
                </c:pt>
                <c:pt idx="1">
                  <c:v>0</c:v>
                </c:pt>
                <c:pt idx="2">
                  <c:v>1000</c:v>
                </c:pt>
                <c:pt idx="3">
                  <c:v>5000</c:v>
                </c:pt>
                <c:pt idx="4">
                  <c:v>10000</c:v>
                </c:pt>
                <c:pt idx="5">
                  <c:v>15000</c:v>
                </c:pt>
                <c:pt idx="6">
                  <c:v>20000</c:v>
                </c:pt>
                <c:pt idx="7">
                  <c:v>25000</c:v>
                </c:pt>
                <c:pt idx="8">
                  <c:v>30000</c:v>
                </c:pt>
              </c:numCache>
            </c:numRef>
          </c:val>
          <c:extLst xmlns:c16r2="http://schemas.microsoft.com/office/drawing/2015/06/chart">
            <c:ext xmlns:c16="http://schemas.microsoft.com/office/drawing/2014/chart" uri="{C3380CC4-5D6E-409C-BE32-E72D297353CC}">
              <c16:uniqueId val="{00000001-013D-475A-AF70-056D3D680A00}"/>
            </c:ext>
          </c:extLst>
        </c:ser>
        <c:dLbls>
          <c:showLegendKey val="0"/>
          <c:showVal val="0"/>
          <c:showCatName val="0"/>
          <c:showSerName val="0"/>
          <c:showPercent val="0"/>
          <c:showBubbleSize val="0"/>
        </c:dLbls>
        <c:gapWidth val="50"/>
        <c:axId val="143885312"/>
        <c:axId val="143220736"/>
      </c:barChart>
      <c:catAx>
        <c:axId val="14388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j-lt"/>
                <a:ea typeface="+mn-ea"/>
                <a:cs typeface="+mn-cs"/>
              </a:defRPr>
            </a:pPr>
            <a:endParaRPr lang="et-EE"/>
          </a:p>
        </c:txPr>
        <c:crossAx val="143220736"/>
        <c:crosses val="autoZero"/>
        <c:auto val="1"/>
        <c:lblAlgn val="ctr"/>
        <c:lblOffset val="100"/>
        <c:noMultiLvlLbl val="0"/>
      </c:catAx>
      <c:valAx>
        <c:axId val="143220736"/>
        <c:scaling>
          <c:orientation val="minMax"/>
        </c:scaling>
        <c:delete val="0"/>
        <c:axPos val="l"/>
        <c:majorGridlines>
          <c:spPr>
            <a:ln w="9525" cap="flat" cmpd="sng" algn="ctr">
              <a:solidFill>
                <a:srgbClr val="D9D9D9"/>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j-lt"/>
                <a:ea typeface="+mn-ea"/>
                <a:cs typeface="+mn-cs"/>
              </a:defRPr>
            </a:pPr>
            <a:endParaRPr lang="et-EE"/>
          </a:p>
        </c:txPr>
        <c:crossAx val="14388531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mj-lt"/>
        </a:defRPr>
      </a:pPr>
      <a:endParaRPr lang="et-E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97599625886531"/>
          <c:y val="8.9174194361667986E-2"/>
          <c:w val="0.7359228480529294"/>
          <c:h val="0.80660670326575379"/>
        </c:manualLayout>
      </c:layout>
      <c:barChart>
        <c:barDir val="col"/>
        <c:grouping val="clustered"/>
        <c:varyColors val="0"/>
        <c:ser>
          <c:idx val="0"/>
          <c:order val="0"/>
          <c:tx>
            <c:strRef>
              <c:f>'10 aastat'!$A$110</c:f>
              <c:strCache>
                <c:ptCount val="1"/>
                <c:pt idx="0">
                  <c:v>Sõber #1</c:v>
                </c:pt>
              </c:strCache>
            </c:strRef>
          </c:tx>
          <c:spPr>
            <a:solidFill>
              <a:schemeClr val="accent1"/>
            </a:solidFill>
            <a:ln>
              <a:noFill/>
            </a:ln>
            <a:effectLst/>
          </c:spPr>
          <c:invertIfNegative val="0"/>
          <c:cat>
            <c:numRef>
              <c:f>'10 aastat'!$B$109:$J$109</c:f>
              <c:numCache>
                <c:formatCode>General</c:formatCode>
                <c:ptCount val="9"/>
                <c:pt idx="0">
                  <c:v>20</c:v>
                </c:pt>
                <c:pt idx="1">
                  <c:v>25</c:v>
                </c:pt>
                <c:pt idx="2">
                  <c:v>30</c:v>
                </c:pt>
                <c:pt idx="3">
                  <c:v>35</c:v>
                </c:pt>
                <c:pt idx="4">
                  <c:v>40</c:v>
                </c:pt>
                <c:pt idx="5">
                  <c:v>45</c:v>
                </c:pt>
                <c:pt idx="6">
                  <c:v>50</c:v>
                </c:pt>
                <c:pt idx="7">
                  <c:v>55</c:v>
                </c:pt>
                <c:pt idx="8">
                  <c:v>60</c:v>
                </c:pt>
              </c:numCache>
            </c:numRef>
          </c:cat>
          <c:val>
            <c:numRef>
              <c:f>'10 aastat'!$B$110:$J$110</c:f>
              <c:numCache>
                <c:formatCode>0</c:formatCode>
                <c:ptCount val="9"/>
                <c:pt idx="0" formatCode="General">
                  <c:v>1060</c:v>
                </c:pt>
                <c:pt idx="1">
                  <c:v>5975.3185376000001</c:v>
                </c:pt>
                <c:pt idx="2">
                  <c:v>13971.642638923749</c:v>
                </c:pt>
                <c:pt idx="3">
                  <c:v>18697.209540494499</c:v>
                </c:pt>
                <c:pt idx="4">
                  <c:v>25021.08403683647</c:v>
                </c:pt>
                <c:pt idx="5">
                  <c:v>33483.854637373901</c:v>
                </c:pt>
                <c:pt idx="6">
                  <c:v>44808.95071237396</c:v>
                </c:pt>
                <c:pt idx="7">
                  <c:v>59964.483948716479</c:v>
                </c:pt>
                <c:pt idx="8">
                  <c:v>80246.006167757063</c:v>
                </c:pt>
              </c:numCache>
            </c:numRef>
          </c:val>
          <c:extLst xmlns:c16r2="http://schemas.microsoft.com/office/drawing/2015/06/chart">
            <c:ext xmlns:c16="http://schemas.microsoft.com/office/drawing/2014/chart" uri="{C3380CC4-5D6E-409C-BE32-E72D297353CC}">
              <c16:uniqueId val="{00000000-0C4A-4215-80CD-33FF4E6197B4}"/>
            </c:ext>
          </c:extLst>
        </c:ser>
        <c:ser>
          <c:idx val="1"/>
          <c:order val="1"/>
          <c:tx>
            <c:strRef>
              <c:f>'10 aastat'!$A$111</c:f>
              <c:strCache>
                <c:ptCount val="1"/>
                <c:pt idx="0">
                  <c:v>Sõber #2</c:v>
                </c:pt>
              </c:strCache>
            </c:strRef>
          </c:tx>
          <c:spPr>
            <a:solidFill>
              <a:schemeClr val="accent3"/>
            </a:solidFill>
            <a:ln>
              <a:noFill/>
            </a:ln>
            <a:effectLst/>
          </c:spPr>
          <c:invertIfNegative val="0"/>
          <c:cat>
            <c:numRef>
              <c:f>'10 aastat'!$B$109:$J$109</c:f>
              <c:numCache>
                <c:formatCode>General</c:formatCode>
                <c:ptCount val="9"/>
                <c:pt idx="0">
                  <c:v>20</c:v>
                </c:pt>
                <c:pt idx="1">
                  <c:v>25</c:v>
                </c:pt>
                <c:pt idx="2">
                  <c:v>30</c:v>
                </c:pt>
                <c:pt idx="3">
                  <c:v>35</c:v>
                </c:pt>
                <c:pt idx="4">
                  <c:v>40</c:v>
                </c:pt>
                <c:pt idx="5">
                  <c:v>45</c:v>
                </c:pt>
                <c:pt idx="6">
                  <c:v>50</c:v>
                </c:pt>
                <c:pt idx="7">
                  <c:v>55</c:v>
                </c:pt>
                <c:pt idx="8">
                  <c:v>60</c:v>
                </c:pt>
              </c:numCache>
            </c:numRef>
          </c:cat>
          <c:val>
            <c:numRef>
              <c:f>'10 aastat'!$B$111:$J$111</c:f>
              <c:numCache>
                <c:formatCode>General</c:formatCode>
                <c:ptCount val="9"/>
                <c:pt idx="2">
                  <c:v>1060</c:v>
                </c:pt>
                <c:pt idx="3" formatCode="0">
                  <c:v>5975.3185376000001</c:v>
                </c:pt>
                <c:pt idx="4" formatCode="0">
                  <c:v>13971.642638923749</c:v>
                </c:pt>
                <c:pt idx="5" formatCode="0">
                  <c:v>24672.528078094521</c:v>
                </c:pt>
                <c:pt idx="6" formatCode="0">
                  <c:v>38992.726675760183</c:v>
                </c:pt>
                <c:pt idx="7" formatCode="0">
                  <c:v>58156.382715468339</c:v>
                </c:pt>
                <c:pt idx="8" formatCode="0">
                  <c:v>83801.677388134427</c:v>
                </c:pt>
              </c:numCache>
            </c:numRef>
          </c:val>
          <c:extLst xmlns:c16r2="http://schemas.microsoft.com/office/drawing/2015/06/chart">
            <c:ext xmlns:c16="http://schemas.microsoft.com/office/drawing/2014/chart" uri="{C3380CC4-5D6E-409C-BE32-E72D297353CC}">
              <c16:uniqueId val="{00000001-0C4A-4215-80CD-33FF4E6197B4}"/>
            </c:ext>
          </c:extLst>
        </c:ser>
        <c:dLbls>
          <c:showLegendKey val="0"/>
          <c:showVal val="0"/>
          <c:showCatName val="0"/>
          <c:showSerName val="0"/>
          <c:showPercent val="0"/>
          <c:showBubbleSize val="0"/>
        </c:dLbls>
        <c:gapWidth val="50"/>
        <c:axId val="144497152"/>
        <c:axId val="143223040"/>
      </c:barChart>
      <c:catAx>
        <c:axId val="144497152"/>
        <c:scaling>
          <c:orientation val="minMax"/>
        </c:scaling>
        <c:delete val="0"/>
        <c:axPos val="b"/>
        <c:numFmt formatCode="General" sourceLinked="1"/>
        <c:majorTickMark val="out"/>
        <c:minorTickMark val="none"/>
        <c:tickLblPos val="nextTo"/>
        <c:spPr>
          <a:noFill/>
          <a:ln w="9525" cap="flat" cmpd="sng" algn="ctr">
            <a:solidFill>
              <a:srgbClr val="D9D9D9"/>
            </a:solidFill>
            <a:prstDash val="solid"/>
            <a:round/>
          </a:ln>
          <a:effectLst/>
        </c:spPr>
        <c:txPr>
          <a:bodyPr rot="-60000000" spcFirstLastPara="1" vertOverflow="ellipsis" vert="horz" wrap="square" anchor="ctr" anchorCtr="1"/>
          <a:lstStyle/>
          <a:p>
            <a:pPr>
              <a:defRPr sz="2400" b="0" i="0" u="none" strike="noStrike" kern="1200" baseline="0">
                <a:solidFill>
                  <a:schemeClr val="tx1"/>
                </a:solidFill>
                <a:latin typeface="+mj-lt"/>
                <a:ea typeface="+mn-ea"/>
                <a:cs typeface="+mn-cs"/>
              </a:defRPr>
            </a:pPr>
            <a:endParaRPr lang="et-EE"/>
          </a:p>
        </c:txPr>
        <c:crossAx val="143223040"/>
        <c:crosses val="autoZero"/>
        <c:auto val="1"/>
        <c:lblAlgn val="ctr"/>
        <c:lblOffset val="100"/>
        <c:noMultiLvlLbl val="0"/>
      </c:catAx>
      <c:valAx>
        <c:axId val="143223040"/>
        <c:scaling>
          <c:orientation val="minMax"/>
        </c:scaling>
        <c:delete val="0"/>
        <c:axPos val="l"/>
        <c:majorGridlines>
          <c:spPr>
            <a:ln w="9525" cap="flat" cmpd="sng" algn="ctr">
              <a:solidFill>
                <a:srgbClr val="D9D9D9"/>
              </a:solidFill>
              <a:prstDash val="solid"/>
              <a:round/>
            </a:ln>
            <a:effectLst/>
          </c:spPr>
        </c:majorGridlines>
        <c:numFmt formatCode="General" sourceLinked="1"/>
        <c:majorTickMark val="out"/>
        <c:minorTickMark val="none"/>
        <c:tickLblPos val="nextTo"/>
        <c:spPr>
          <a:noFill/>
          <a:ln w="9525" cap="flat" cmpd="sng" algn="ctr">
            <a:solidFill>
              <a:sysClr val="window" lastClr="FFFFFF"/>
            </a:solidFill>
            <a:prstDash val="solid"/>
            <a:round/>
          </a:ln>
          <a:effectLst/>
        </c:spPr>
        <c:txPr>
          <a:bodyPr rot="-60000000" spcFirstLastPara="1" vertOverflow="ellipsis" vert="horz" wrap="square" anchor="ctr" anchorCtr="1"/>
          <a:lstStyle/>
          <a:p>
            <a:pPr>
              <a:defRPr sz="2400" b="0" i="0" u="none" strike="noStrike" kern="1200" baseline="0">
                <a:solidFill>
                  <a:schemeClr val="tx1"/>
                </a:solidFill>
                <a:latin typeface="+mj-lt"/>
                <a:ea typeface="+mn-ea"/>
                <a:cs typeface="+mn-cs"/>
              </a:defRPr>
            </a:pPr>
            <a:endParaRPr lang="et-EE"/>
          </a:p>
        </c:txPr>
        <c:crossAx val="144497152"/>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2400">
          <a:latin typeface="+mj-lt"/>
        </a:defRPr>
      </a:pPr>
      <a:endParaRPr lang="et-E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693615347069507E-2"/>
          <c:y val="8.8815232296120414E-2"/>
          <c:w val="0.73162838027111121"/>
          <c:h val="0.80531418855268189"/>
        </c:manualLayout>
      </c:layout>
      <c:barChart>
        <c:barDir val="col"/>
        <c:grouping val="clustered"/>
        <c:varyColors val="0"/>
        <c:ser>
          <c:idx val="0"/>
          <c:order val="0"/>
          <c:tx>
            <c:strRef>
              <c:f>'10 aastat'!$A$116</c:f>
              <c:strCache>
                <c:ptCount val="1"/>
                <c:pt idx="0">
                  <c:v>Sõber #1</c:v>
                </c:pt>
              </c:strCache>
            </c:strRef>
          </c:tx>
          <c:spPr>
            <a:solidFill>
              <a:schemeClr val="accent1"/>
            </a:solidFill>
            <a:ln>
              <a:noFill/>
            </a:ln>
            <a:effectLst/>
          </c:spPr>
          <c:invertIfNegative val="0"/>
          <c:cat>
            <c:numRef>
              <c:f>'10 aastat'!$B$115:$J$115</c:f>
              <c:numCache>
                <c:formatCode>General</c:formatCode>
                <c:ptCount val="9"/>
                <c:pt idx="0">
                  <c:v>20</c:v>
                </c:pt>
                <c:pt idx="1">
                  <c:v>25</c:v>
                </c:pt>
                <c:pt idx="2">
                  <c:v>30</c:v>
                </c:pt>
                <c:pt idx="3">
                  <c:v>35</c:v>
                </c:pt>
                <c:pt idx="4">
                  <c:v>40</c:v>
                </c:pt>
                <c:pt idx="5">
                  <c:v>45</c:v>
                </c:pt>
                <c:pt idx="6">
                  <c:v>50</c:v>
                </c:pt>
                <c:pt idx="7">
                  <c:v>55</c:v>
                </c:pt>
                <c:pt idx="8">
                  <c:v>60</c:v>
                </c:pt>
              </c:numCache>
            </c:numRef>
          </c:cat>
          <c:val>
            <c:numRef>
              <c:f>'10 aastat'!$B$116:$J$116</c:f>
              <c:numCache>
                <c:formatCode>0</c:formatCode>
                <c:ptCount val="9"/>
                <c:pt idx="0">
                  <c:v>1090</c:v>
                </c:pt>
                <c:pt idx="1">
                  <c:v>6523.3345649000012</c:v>
                </c:pt>
                <c:pt idx="2">
                  <c:v>16560.293392282321</c:v>
                </c:pt>
                <c:pt idx="3">
                  <c:v>25480.06411353777</c:v>
                </c:pt>
                <c:pt idx="4">
                  <c:v>39204.237017477062</c:v>
                </c:pt>
                <c:pt idx="5">
                  <c:v>60320.578208667561</c:v>
                </c:pt>
                <c:pt idx="6">
                  <c:v>92810.686605274808</c:v>
                </c:pt>
                <c:pt idx="7">
                  <c:v>142800.74568159279</c:v>
                </c:pt>
                <c:pt idx="8">
                  <c:v>219716.648083281</c:v>
                </c:pt>
              </c:numCache>
            </c:numRef>
          </c:val>
          <c:extLst xmlns:c16r2="http://schemas.microsoft.com/office/drawing/2015/06/chart">
            <c:ext xmlns:c16="http://schemas.microsoft.com/office/drawing/2014/chart" uri="{C3380CC4-5D6E-409C-BE32-E72D297353CC}">
              <c16:uniqueId val="{00000000-44B2-476E-BD63-67BA0BE42FCA}"/>
            </c:ext>
          </c:extLst>
        </c:ser>
        <c:ser>
          <c:idx val="1"/>
          <c:order val="1"/>
          <c:tx>
            <c:strRef>
              <c:f>'10 aastat'!$A$117</c:f>
              <c:strCache>
                <c:ptCount val="1"/>
                <c:pt idx="0">
                  <c:v>Sõber #2</c:v>
                </c:pt>
              </c:strCache>
            </c:strRef>
          </c:tx>
          <c:spPr>
            <a:solidFill>
              <a:schemeClr val="accent3"/>
            </a:solidFill>
            <a:ln>
              <a:noFill/>
            </a:ln>
            <a:effectLst/>
          </c:spPr>
          <c:invertIfNegative val="0"/>
          <c:cat>
            <c:numRef>
              <c:f>'10 aastat'!$B$115:$J$115</c:f>
              <c:numCache>
                <c:formatCode>General</c:formatCode>
                <c:ptCount val="9"/>
                <c:pt idx="0">
                  <c:v>20</c:v>
                </c:pt>
                <c:pt idx="1">
                  <c:v>25</c:v>
                </c:pt>
                <c:pt idx="2">
                  <c:v>30</c:v>
                </c:pt>
                <c:pt idx="3">
                  <c:v>35</c:v>
                </c:pt>
                <c:pt idx="4">
                  <c:v>40</c:v>
                </c:pt>
                <c:pt idx="5">
                  <c:v>45</c:v>
                </c:pt>
                <c:pt idx="6">
                  <c:v>50</c:v>
                </c:pt>
                <c:pt idx="7">
                  <c:v>55</c:v>
                </c:pt>
                <c:pt idx="8">
                  <c:v>60</c:v>
                </c:pt>
              </c:numCache>
            </c:numRef>
          </c:cat>
          <c:val>
            <c:numRef>
              <c:f>'10 aastat'!$B$117:$J$117</c:f>
              <c:numCache>
                <c:formatCode>General</c:formatCode>
                <c:ptCount val="9"/>
                <c:pt idx="2">
                  <c:v>1090</c:v>
                </c:pt>
                <c:pt idx="3" formatCode="0">
                  <c:v>6523.3345649000012</c:v>
                </c:pt>
                <c:pt idx="4" formatCode="0">
                  <c:v>16560.293392282321</c:v>
                </c:pt>
                <c:pt idx="5" formatCode="0">
                  <c:v>32003.39867843769</c:v>
                </c:pt>
                <c:pt idx="6" formatCode="0">
                  <c:v>55764.530409759383</c:v>
                </c:pt>
                <c:pt idx="7" formatCode="0">
                  <c:v>92323.976887105309</c:v>
                </c:pt>
                <c:pt idx="8" formatCode="0">
                  <c:v>148575.21701503429</c:v>
                </c:pt>
              </c:numCache>
            </c:numRef>
          </c:val>
          <c:extLst xmlns:c16r2="http://schemas.microsoft.com/office/drawing/2015/06/chart">
            <c:ext xmlns:c16="http://schemas.microsoft.com/office/drawing/2014/chart" uri="{C3380CC4-5D6E-409C-BE32-E72D297353CC}">
              <c16:uniqueId val="{00000001-44B2-476E-BD63-67BA0BE42FCA}"/>
            </c:ext>
          </c:extLst>
        </c:ser>
        <c:dLbls>
          <c:showLegendKey val="0"/>
          <c:showVal val="0"/>
          <c:showCatName val="0"/>
          <c:showSerName val="0"/>
          <c:showPercent val="0"/>
          <c:showBubbleSize val="0"/>
        </c:dLbls>
        <c:gapWidth val="50"/>
        <c:axId val="145032704"/>
        <c:axId val="143225344"/>
      </c:barChart>
      <c:catAx>
        <c:axId val="145032704"/>
        <c:scaling>
          <c:orientation val="minMax"/>
        </c:scaling>
        <c:delete val="0"/>
        <c:axPos val="b"/>
        <c:numFmt formatCode="General" sourceLinked="1"/>
        <c:majorTickMark val="out"/>
        <c:minorTickMark val="none"/>
        <c:tickLblPos val="nextTo"/>
        <c:spPr>
          <a:noFill/>
          <a:ln w="9525" cap="flat" cmpd="sng" algn="ctr">
            <a:solidFill>
              <a:srgbClr val="D9D9D9"/>
            </a:solidFill>
            <a:prstDash val="solid"/>
            <a:round/>
          </a:ln>
          <a:effectLst/>
        </c:spPr>
        <c:txPr>
          <a:bodyPr rot="-60000000" spcFirstLastPara="1" vertOverflow="ellipsis" vert="horz" wrap="square" anchor="ctr" anchorCtr="1"/>
          <a:lstStyle/>
          <a:p>
            <a:pPr>
              <a:defRPr sz="2800" b="0" i="0" u="none" strike="noStrike" kern="1200" baseline="0">
                <a:solidFill>
                  <a:schemeClr val="tx1"/>
                </a:solidFill>
                <a:latin typeface="+mj-lt"/>
                <a:ea typeface="+mn-ea"/>
                <a:cs typeface="+mn-cs"/>
              </a:defRPr>
            </a:pPr>
            <a:endParaRPr lang="et-EE"/>
          </a:p>
        </c:txPr>
        <c:crossAx val="143225344"/>
        <c:crosses val="autoZero"/>
        <c:auto val="1"/>
        <c:lblAlgn val="ctr"/>
        <c:lblOffset val="100"/>
        <c:noMultiLvlLbl val="0"/>
      </c:catAx>
      <c:valAx>
        <c:axId val="143225344"/>
        <c:scaling>
          <c:orientation val="minMax"/>
        </c:scaling>
        <c:delete val="0"/>
        <c:axPos val="l"/>
        <c:majorGridlines>
          <c:spPr>
            <a:ln w="9525" cap="flat" cmpd="sng" algn="ctr">
              <a:solidFill>
                <a:srgbClr val="D9D9D9"/>
              </a:solidFill>
              <a:prstDash val="solid"/>
              <a:round/>
            </a:ln>
            <a:effectLst/>
          </c:spPr>
        </c:majorGridlines>
        <c:numFmt formatCode="0" sourceLinked="1"/>
        <c:majorTickMark val="out"/>
        <c:minorTickMark val="none"/>
        <c:tickLblPos val="nextTo"/>
        <c:spPr>
          <a:noFill/>
          <a:ln w="9525" cap="flat" cmpd="sng" algn="ctr">
            <a:solidFill>
              <a:sysClr val="window" lastClr="FFFFFF"/>
            </a:solidFill>
            <a:prstDash val="solid"/>
            <a:round/>
          </a:ln>
          <a:effectLst/>
        </c:spPr>
        <c:txPr>
          <a:bodyPr rot="-60000000" spcFirstLastPara="1" vertOverflow="ellipsis" vert="horz" wrap="square" anchor="ctr" anchorCtr="1"/>
          <a:lstStyle/>
          <a:p>
            <a:pPr>
              <a:defRPr sz="2800" b="0" i="0" u="none" strike="noStrike" kern="1200" baseline="0">
                <a:solidFill>
                  <a:schemeClr val="tx1"/>
                </a:solidFill>
                <a:latin typeface="+mj-lt"/>
                <a:ea typeface="+mn-ea"/>
                <a:cs typeface="+mn-cs"/>
              </a:defRPr>
            </a:pPr>
            <a:endParaRPr lang="et-EE"/>
          </a:p>
        </c:txPr>
        <c:crossAx val="145032704"/>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2800">
          <a:latin typeface="+mj-lt"/>
        </a:defRPr>
      </a:pPr>
      <a:endParaRPr lang="et-E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tx>
            <c:strRef>
              <c:f>Sheet2!$B$3</c:f>
              <c:strCache>
                <c:ptCount val="1"/>
                <c:pt idx="0">
                  <c:v>3%</c:v>
                </c:pt>
              </c:strCache>
            </c:strRef>
          </c:tx>
          <c:spPr>
            <a:ln w="50800" cap="rnd" cmpd="sng" algn="ctr">
              <a:solidFill>
                <a:schemeClr val="accent1">
                  <a:shade val="95000"/>
                  <a:satMod val="104999"/>
                </a:schemeClr>
              </a:solidFill>
              <a:prstDash val="solid"/>
              <a:round/>
            </a:ln>
            <a:effectLst/>
          </c:spPr>
          <c:marker>
            <c:symbol val="none"/>
          </c:marker>
          <c:cat>
            <c:numRef>
              <c:f>Sheet2!$A$4:$A$12</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Sheet2!$B$4:$B$12</c:f>
              <c:numCache>
                <c:formatCode>0</c:formatCode>
                <c:ptCount val="9"/>
                <c:pt idx="0" formatCode="General">
                  <c:v>1030</c:v>
                </c:pt>
                <c:pt idx="1">
                  <c:v>5468.4098843000002</c:v>
                </c:pt>
                <c:pt idx="2">
                  <c:v>11807.795690814861</c:v>
                </c:pt>
                <c:pt idx="3">
                  <c:v>19156.881303292921</c:v>
                </c:pt>
                <c:pt idx="4">
                  <c:v>27676.485723649941</c:v>
                </c:pt>
                <c:pt idx="5">
                  <c:v>37553.042251461382</c:v>
                </c:pt>
                <c:pt idx="6">
                  <c:v>49002.678177511552</c:v>
                </c:pt>
                <c:pt idx="7">
                  <c:v>62275.94426675568</c:v>
                </c:pt>
                <c:pt idx="8">
                  <c:v>77663.297525301372</c:v>
                </c:pt>
              </c:numCache>
            </c:numRef>
          </c:val>
          <c:smooth val="0"/>
          <c:extLst xmlns:c16r2="http://schemas.microsoft.com/office/drawing/2015/06/chart">
            <c:ext xmlns:c16="http://schemas.microsoft.com/office/drawing/2014/chart" uri="{C3380CC4-5D6E-409C-BE32-E72D297353CC}">
              <c16:uniqueId val="{00000000-6CF6-4C81-89F8-5F55729320E8}"/>
            </c:ext>
          </c:extLst>
        </c:ser>
        <c:ser>
          <c:idx val="1"/>
          <c:order val="1"/>
          <c:tx>
            <c:strRef>
              <c:f>Sheet2!$C$3</c:f>
              <c:strCache>
                <c:ptCount val="1"/>
                <c:pt idx="0">
                  <c:v>6%</c:v>
                </c:pt>
              </c:strCache>
            </c:strRef>
          </c:tx>
          <c:spPr>
            <a:ln w="50800" cap="rnd" cmpd="sng" algn="ctr">
              <a:solidFill>
                <a:schemeClr val="accent3">
                  <a:shade val="95000"/>
                  <a:satMod val="104999"/>
                </a:schemeClr>
              </a:solidFill>
              <a:prstDash val="solid"/>
              <a:round/>
            </a:ln>
            <a:effectLst/>
          </c:spPr>
          <c:marker>
            <c:symbol val="none"/>
          </c:marker>
          <c:cat>
            <c:numRef>
              <c:f>Sheet2!$A$4:$A$12</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Sheet2!$C$4:$C$12</c:f>
              <c:numCache>
                <c:formatCode>0</c:formatCode>
                <c:ptCount val="9"/>
                <c:pt idx="0" formatCode="General">
                  <c:v>1060</c:v>
                </c:pt>
                <c:pt idx="1">
                  <c:v>5975.3185376000001</c:v>
                </c:pt>
                <c:pt idx="2">
                  <c:v>13971.642638923749</c:v>
                </c:pt>
                <c:pt idx="3">
                  <c:v>24672.528078094521</c:v>
                </c:pt>
                <c:pt idx="4">
                  <c:v>38992.726675760183</c:v>
                </c:pt>
                <c:pt idx="5">
                  <c:v>58156.382715468339</c:v>
                </c:pt>
                <c:pt idx="6">
                  <c:v>83801.677388134427</c:v>
                </c:pt>
                <c:pt idx="7">
                  <c:v>118120.8666641848</c:v>
                </c:pt>
                <c:pt idx="8">
                  <c:v>164047.68355589101</c:v>
                </c:pt>
              </c:numCache>
            </c:numRef>
          </c:val>
          <c:smooth val="0"/>
          <c:extLst xmlns:c16r2="http://schemas.microsoft.com/office/drawing/2015/06/chart">
            <c:ext xmlns:c16="http://schemas.microsoft.com/office/drawing/2014/chart" uri="{C3380CC4-5D6E-409C-BE32-E72D297353CC}">
              <c16:uniqueId val="{00000001-6CF6-4C81-89F8-5F55729320E8}"/>
            </c:ext>
          </c:extLst>
        </c:ser>
        <c:ser>
          <c:idx val="2"/>
          <c:order val="2"/>
          <c:tx>
            <c:strRef>
              <c:f>Sheet2!$D$3</c:f>
              <c:strCache>
                <c:ptCount val="1"/>
                <c:pt idx="0">
                  <c:v>9%</c:v>
                </c:pt>
              </c:strCache>
            </c:strRef>
          </c:tx>
          <c:spPr>
            <a:ln w="50800" cap="rnd" cmpd="sng" algn="ctr">
              <a:solidFill>
                <a:schemeClr val="accent5">
                  <a:shade val="95000"/>
                  <a:satMod val="104999"/>
                </a:schemeClr>
              </a:solidFill>
              <a:prstDash val="solid"/>
              <a:round/>
            </a:ln>
            <a:effectLst/>
          </c:spPr>
          <c:marker>
            <c:symbol val="none"/>
          </c:marker>
          <c:cat>
            <c:numRef>
              <c:f>Sheet2!$A$4:$A$12</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Sheet2!$D$4:$D$12</c:f>
              <c:numCache>
                <c:formatCode>0</c:formatCode>
                <c:ptCount val="9"/>
                <c:pt idx="0" formatCode="General">
                  <c:v>1090</c:v>
                </c:pt>
                <c:pt idx="1">
                  <c:v>6523.3345649000012</c:v>
                </c:pt>
                <c:pt idx="2">
                  <c:v>16560.293392282321</c:v>
                </c:pt>
                <c:pt idx="3">
                  <c:v>32003.39867843769</c:v>
                </c:pt>
                <c:pt idx="4">
                  <c:v>55764.530409759383</c:v>
                </c:pt>
                <c:pt idx="5">
                  <c:v>92323.976887105309</c:v>
                </c:pt>
                <c:pt idx="6">
                  <c:v>148575.21701503429</c:v>
                </c:pt>
                <c:pt idx="7">
                  <c:v>235124.72256869779</c:v>
                </c:pt>
                <c:pt idx="8">
                  <c:v>368291.86509831517</c:v>
                </c:pt>
              </c:numCache>
            </c:numRef>
          </c:val>
          <c:smooth val="0"/>
          <c:extLst xmlns:c16r2="http://schemas.microsoft.com/office/drawing/2015/06/chart">
            <c:ext xmlns:c16="http://schemas.microsoft.com/office/drawing/2014/chart" uri="{C3380CC4-5D6E-409C-BE32-E72D297353CC}">
              <c16:uniqueId val="{00000002-6CF6-4C81-89F8-5F55729320E8}"/>
            </c:ext>
          </c:extLst>
        </c:ser>
        <c:ser>
          <c:idx val="3"/>
          <c:order val="3"/>
          <c:tx>
            <c:strRef>
              <c:f>Sheet2!$E$3</c:f>
              <c:strCache>
                <c:ptCount val="1"/>
                <c:pt idx="0">
                  <c:v>12%</c:v>
                </c:pt>
              </c:strCache>
            </c:strRef>
          </c:tx>
          <c:spPr>
            <a:ln w="50800" cap="rnd" cmpd="sng" algn="ctr">
              <a:solidFill>
                <a:schemeClr val="accent1">
                  <a:lumMod val="60000"/>
                  <a:shade val="95000"/>
                  <a:satMod val="104999"/>
                </a:schemeClr>
              </a:solidFill>
              <a:prstDash val="solid"/>
              <a:round/>
            </a:ln>
            <a:effectLst/>
          </c:spPr>
          <c:marker>
            <c:symbol val="none"/>
          </c:marker>
          <c:cat>
            <c:numRef>
              <c:f>Sheet2!$A$4:$A$12</c:f>
              <c:numCache>
                <c:formatCode>General</c:formatCode>
                <c:ptCount val="9"/>
                <c:pt idx="0">
                  <c:v>20</c:v>
                </c:pt>
                <c:pt idx="1">
                  <c:v>25</c:v>
                </c:pt>
                <c:pt idx="2">
                  <c:v>30</c:v>
                </c:pt>
                <c:pt idx="3">
                  <c:v>35</c:v>
                </c:pt>
                <c:pt idx="4">
                  <c:v>40</c:v>
                </c:pt>
                <c:pt idx="5">
                  <c:v>45</c:v>
                </c:pt>
                <c:pt idx="6">
                  <c:v>50</c:v>
                </c:pt>
                <c:pt idx="7">
                  <c:v>55</c:v>
                </c:pt>
                <c:pt idx="8">
                  <c:v>60</c:v>
                </c:pt>
              </c:numCache>
            </c:numRef>
          </c:cat>
          <c:val>
            <c:numRef>
              <c:f>Sheet2!$E$4:$E$12</c:f>
              <c:numCache>
                <c:formatCode>0</c:formatCode>
                <c:ptCount val="9"/>
                <c:pt idx="0" formatCode="General">
                  <c:v>1120</c:v>
                </c:pt>
                <c:pt idx="1">
                  <c:v>7115.1890432000018</c:v>
                </c:pt>
                <c:pt idx="2">
                  <c:v>19654.58327787921</c:v>
                </c:pt>
                <c:pt idx="3">
                  <c:v>41753.2804197324</c:v>
                </c:pt>
                <c:pt idx="4">
                  <c:v>80698.735537232453</c:v>
                </c:pt>
                <c:pt idx="5">
                  <c:v>149333.9344619982</c:v>
                </c:pt>
                <c:pt idx="6">
                  <c:v>270292.60646183701</c:v>
                </c:pt>
                <c:pt idx="7">
                  <c:v>483463.1160716702</c:v>
                </c:pt>
                <c:pt idx="8">
                  <c:v>859142.39078606421</c:v>
                </c:pt>
              </c:numCache>
            </c:numRef>
          </c:val>
          <c:smooth val="0"/>
          <c:extLst xmlns:c16r2="http://schemas.microsoft.com/office/drawing/2015/06/chart">
            <c:ext xmlns:c16="http://schemas.microsoft.com/office/drawing/2014/chart" uri="{C3380CC4-5D6E-409C-BE32-E72D297353CC}">
              <c16:uniqueId val="{00000003-6CF6-4C81-89F8-5F55729320E8}"/>
            </c:ext>
          </c:extLst>
        </c:ser>
        <c:dLbls>
          <c:showLegendKey val="0"/>
          <c:showVal val="0"/>
          <c:showCatName val="0"/>
          <c:showSerName val="0"/>
          <c:showPercent val="0"/>
          <c:showBubbleSize val="0"/>
        </c:dLbls>
        <c:marker val="1"/>
        <c:smooth val="0"/>
        <c:axId val="145203200"/>
        <c:axId val="143227648"/>
      </c:lineChart>
      <c:catAx>
        <c:axId val="145203200"/>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4999"/>
              </a:schemeClr>
            </a:solidFill>
            <a:prstDash val="solid"/>
            <a:round/>
          </a:ln>
          <a:effectLst/>
        </c:spPr>
        <c:txPr>
          <a:bodyPr rot="-60000000" spcFirstLastPara="1" vertOverflow="ellipsis" vert="horz" wrap="square" anchor="ctr" anchorCtr="1"/>
          <a:lstStyle/>
          <a:p>
            <a:pPr>
              <a:defRPr sz="2800" b="0" i="0" u="none" strike="noStrike" kern="1200" baseline="0">
                <a:solidFill>
                  <a:schemeClr val="tx1"/>
                </a:solidFill>
                <a:latin typeface="+mj-lt"/>
                <a:ea typeface="+mn-ea"/>
                <a:cs typeface="+mn-cs"/>
              </a:defRPr>
            </a:pPr>
            <a:endParaRPr lang="et-EE"/>
          </a:p>
        </c:txPr>
        <c:crossAx val="143227648"/>
        <c:crosses val="autoZero"/>
        <c:auto val="1"/>
        <c:lblAlgn val="ctr"/>
        <c:lblOffset val="100"/>
        <c:noMultiLvlLbl val="0"/>
      </c:catAx>
      <c:valAx>
        <c:axId val="143227648"/>
        <c:scaling>
          <c:orientation val="minMax"/>
        </c:scaling>
        <c:delete val="0"/>
        <c:axPos val="l"/>
        <c:majorGridlines>
          <c:spPr>
            <a:ln w="9525" cap="flat" cmpd="sng" algn="ctr">
              <a:solidFill>
                <a:schemeClr val="bg1">
                  <a:lumMod val="75000"/>
                </a:schemeClr>
              </a:solidFill>
              <a:prstDash val="solid"/>
              <a:round/>
            </a:ln>
            <a:effectLst/>
          </c:spPr>
        </c:majorGridlines>
        <c:numFmt formatCode="#,##0" sourceLinked="0"/>
        <c:majorTickMark val="out"/>
        <c:minorTickMark val="none"/>
        <c:tickLblPos val="nextTo"/>
        <c:spPr>
          <a:noFill/>
          <a:ln w="9525" cap="flat" cmpd="sng" algn="ctr">
            <a:solidFill>
              <a:schemeClr val="tx1">
                <a:tint val="75000"/>
                <a:shade val="95000"/>
                <a:satMod val="104999"/>
              </a:schemeClr>
            </a:solidFill>
            <a:prstDash val="solid"/>
            <a:round/>
          </a:ln>
          <a:effectLst/>
        </c:spPr>
        <c:txPr>
          <a:bodyPr rot="-60000000" spcFirstLastPara="1" vertOverflow="ellipsis" vert="horz" wrap="square" anchor="ctr" anchorCtr="1"/>
          <a:lstStyle/>
          <a:p>
            <a:pPr>
              <a:defRPr sz="2800" b="0" i="0" u="none" strike="noStrike" kern="1200" baseline="0">
                <a:solidFill>
                  <a:schemeClr val="tx1"/>
                </a:solidFill>
                <a:latin typeface="+mj-lt"/>
                <a:ea typeface="+mn-ea"/>
                <a:cs typeface="+mn-cs"/>
              </a:defRPr>
            </a:pPr>
            <a:endParaRPr lang="et-EE"/>
          </a:p>
        </c:txPr>
        <c:crossAx val="14520320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j-lt"/>
              <a:ea typeface="+mn-ea"/>
              <a:cs typeface="+mn-cs"/>
            </a:defRPr>
          </a:pPr>
          <a:endParaRPr lang="et-EE"/>
        </a:p>
      </c:txPr>
    </c:legend>
    <c:plotVisOnly val="1"/>
    <c:dispBlanksAs val="zero"/>
    <c:showDLblsOverMax val="0"/>
  </c:chart>
  <c:spPr>
    <a:noFill/>
    <a:ln w="9525" cap="flat" cmpd="sng" algn="ctr">
      <a:noFill/>
      <a:prstDash val="solid"/>
    </a:ln>
    <a:effectLst/>
  </c:spPr>
  <c:txPr>
    <a:bodyPr/>
    <a:lstStyle/>
    <a:p>
      <a:pPr>
        <a:defRPr sz="2800">
          <a:latin typeface="+mj-lt"/>
        </a:defRPr>
      </a:pPr>
      <a:endParaRPr lang="et-EE"/>
    </a:p>
  </c:txPr>
  <c:externalData r:id="rId1">
    <c:autoUpdate val="0"/>
  </c:externalData>
</c:chartSpac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80E484-FADB-47D2-AA23-E6DEEBE1B3E0}" type="datetimeFigureOut">
              <a:rPr lang="et-EE" smtClean="0"/>
              <a:t>02.03.2020</a:t>
            </a:fld>
            <a:endParaRPr lang="et-E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05A40F-20E3-4EE6-AB1D-4A48E66F5455}" type="slidenum">
              <a:rPr lang="et-EE" smtClean="0"/>
              <a:t>‹#›</a:t>
            </a:fld>
            <a:endParaRPr lang="et-EE"/>
          </a:p>
        </p:txBody>
      </p:sp>
    </p:spTree>
    <p:extLst>
      <p:ext uri="{BB962C8B-B14F-4D97-AF65-F5344CB8AC3E}">
        <p14:creationId xmlns:p14="http://schemas.microsoft.com/office/powerpoint/2010/main" val="1333164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 name="Shape 10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4711168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xfrm>
            <a:off x="381000" y="685800"/>
            <a:ext cx="6096000" cy="3429000"/>
          </a:xfrm>
          <a:prstGeom prst="rect">
            <a:avLst/>
          </a:prstGeom>
        </p:spPr>
        <p:txBody>
          <a:bodyPr/>
          <a:lstStyle/>
          <a:p>
            <a:endParaRPr/>
          </a:p>
        </p:txBody>
      </p:sp>
      <p:sp>
        <p:nvSpPr>
          <p:cNvPr id="108" name="Shape 108"/>
          <p:cNvSpPr>
            <a:spLocks noGrp="1"/>
          </p:cNvSpPr>
          <p:nvPr>
            <p:ph type="body" sz="quarter" idx="1"/>
          </p:nvPr>
        </p:nvSpPr>
        <p:spPr>
          <a:prstGeom prst="rect">
            <a:avLst/>
          </a:prstGeom>
        </p:spPr>
        <p:txBody>
          <a:bodyPr/>
          <a:lstStyle/>
          <a:p>
            <a:pPr>
              <a:defRPr sz="2400"/>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11</a:t>
            </a:fld>
            <a:endParaRPr lang="et-EE"/>
          </a:p>
        </p:txBody>
      </p:sp>
    </p:spTree>
    <p:extLst>
      <p:ext uri="{BB962C8B-B14F-4D97-AF65-F5344CB8AC3E}">
        <p14:creationId xmlns:p14="http://schemas.microsoft.com/office/powerpoint/2010/main" val="1162866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smtClean="0"/>
          </a:p>
          <a:p>
            <a:endParaRPr lang="et-EE" dirty="0" smtClean="0"/>
          </a:p>
          <a:p>
            <a:endParaRPr lang="et-EE" dirty="0"/>
          </a:p>
        </p:txBody>
      </p:sp>
    </p:spTree>
    <p:extLst>
      <p:ext uri="{BB962C8B-B14F-4D97-AF65-F5344CB8AC3E}">
        <p14:creationId xmlns:p14="http://schemas.microsoft.com/office/powerpoint/2010/main" val="614082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smtClean="0"/>
          </a:p>
          <a:p>
            <a:endParaRPr lang="et-EE" dirty="0" smtClean="0"/>
          </a:p>
          <a:p>
            <a:endParaRPr lang="en-GB" dirty="0"/>
          </a:p>
        </p:txBody>
      </p:sp>
      <p:sp>
        <p:nvSpPr>
          <p:cNvPr id="4" name="Slide Number Placeholder 3"/>
          <p:cNvSpPr>
            <a:spLocks noGrp="1"/>
          </p:cNvSpPr>
          <p:nvPr>
            <p:ph type="sldNum" sz="quarter" idx="10"/>
          </p:nvPr>
        </p:nvSpPr>
        <p:spPr/>
        <p:txBody>
          <a:bodyPr/>
          <a:lstStyle/>
          <a:p>
            <a:fld id="{15FA0B10-7430-4EE5-8F6F-48076A9EC6DA}" type="slidenum">
              <a:rPr lang="et-EE" smtClean="0"/>
              <a:t>13</a:t>
            </a:fld>
            <a:endParaRPr lang="et-EE"/>
          </a:p>
        </p:txBody>
      </p:sp>
    </p:spTree>
    <p:extLst>
      <p:ext uri="{BB962C8B-B14F-4D97-AF65-F5344CB8AC3E}">
        <p14:creationId xmlns:p14="http://schemas.microsoft.com/office/powerpoint/2010/main" val="1822006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381000" y="685800"/>
            <a:ext cx="6096000" cy="3429000"/>
          </a:xfrm>
        </p:spPr>
      </p:sp>
      <p:sp>
        <p:nvSpPr>
          <p:cNvPr id="3" name="Märkmete kohatäide 2"/>
          <p:cNvSpPr>
            <a:spLocks noGrp="1"/>
          </p:cNvSpPr>
          <p:nvPr>
            <p:ph type="body" idx="1"/>
          </p:nvPr>
        </p:nvSpPr>
        <p:spPr/>
        <p:txBody>
          <a:bodyPr/>
          <a:lstStyle/>
          <a:p>
            <a:endParaRPr lang="et-EE" dirty="0" smtClean="0"/>
          </a:p>
          <a:p>
            <a:endParaRPr lang="et-EE" dirty="0" smtClean="0"/>
          </a:p>
          <a:p>
            <a:endParaRPr lang="et-EE" dirty="0"/>
          </a:p>
        </p:txBody>
      </p:sp>
      <p:sp>
        <p:nvSpPr>
          <p:cNvPr id="4" name="Slaidinumbri kohatäide 3"/>
          <p:cNvSpPr>
            <a:spLocks noGrp="1"/>
          </p:cNvSpPr>
          <p:nvPr>
            <p:ph type="sldNum" sz="quarter" idx="10"/>
          </p:nvPr>
        </p:nvSpPr>
        <p:spPr/>
        <p:txBody>
          <a:bodyPr/>
          <a:lstStyle/>
          <a:p>
            <a:pPr>
              <a:defRPr/>
            </a:pPr>
            <a:fld id="{4EC28FA0-D91C-47DF-9EF8-9F61145947B4}" type="slidenum">
              <a:rPr lang="en-US" smtClean="0"/>
              <a:pPr>
                <a:defRPr/>
              </a:pPr>
              <a:t>14</a:t>
            </a:fld>
            <a:endParaRPr lang="en-US"/>
          </a:p>
        </p:txBody>
      </p:sp>
    </p:spTree>
    <p:extLst>
      <p:ext uri="{BB962C8B-B14F-4D97-AF65-F5344CB8AC3E}">
        <p14:creationId xmlns:p14="http://schemas.microsoft.com/office/powerpoint/2010/main" val="1955350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15</a:t>
            </a:fld>
            <a:endParaRPr lang="et-EE"/>
          </a:p>
        </p:txBody>
      </p:sp>
    </p:spTree>
    <p:extLst>
      <p:ext uri="{BB962C8B-B14F-4D97-AF65-F5344CB8AC3E}">
        <p14:creationId xmlns:p14="http://schemas.microsoft.com/office/powerpoint/2010/main" val="3807791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smtClean="0"/>
          </a:p>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16</a:t>
            </a:fld>
            <a:endParaRPr lang="et-EE"/>
          </a:p>
        </p:txBody>
      </p:sp>
    </p:spTree>
    <p:extLst>
      <p:ext uri="{BB962C8B-B14F-4D97-AF65-F5344CB8AC3E}">
        <p14:creationId xmlns:p14="http://schemas.microsoft.com/office/powerpoint/2010/main" val="2830092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17</a:t>
            </a:fld>
            <a:endParaRPr lang="et-EE"/>
          </a:p>
        </p:txBody>
      </p:sp>
    </p:spTree>
    <p:extLst>
      <p:ext uri="{BB962C8B-B14F-4D97-AF65-F5344CB8AC3E}">
        <p14:creationId xmlns:p14="http://schemas.microsoft.com/office/powerpoint/2010/main" val="1576854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18</a:t>
            </a:fld>
            <a:endParaRPr lang="et-EE"/>
          </a:p>
        </p:txBody>
      </p:sp>
    </p:spTree>
    <p:extLst>
      <p:ext uri="{BB962C8B-B14F-4D97-AF65-F5344CB8AC3E}">
        <p14:creationId xmlns:p14="http://schemas.microsoft.com/office/powerpoint/2010/main" val="1806549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19</a:t>
            </a:fld>
            <a:endParaRPr lang="et-EE"/>
          </a:p>
        </p:txBody>
      </p:sp>
    </p:spTree>
    <p:extLst>
      <p:ext uri="{BB962C8B-B14F-4D97-AF65-F5344CB8AC3E}">
        <p14:creationId xmlns:p14="http://schemas.microsoft.com/office/powerpoint/2010/main" val="108802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381000" y="685800"/>
            <a:ext cx="6096000" cy="342900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7458AC71-E919-4D91-9831-C65848549D33}" type="slidenum">
              <a:rPr lang="et-EE" smtClean="0"/>
              <a:t>20</a:t>
            </a:fld>
            <a:endParaRPr lang="et-EE"/>
          </a:p>
        </p:txBody>
      </p:sp>
    </p:spTree>
    <p:extLst>
      <p:ext uri="{BB962C8B-B14F-4D97-AF65-F5344CB8AC3E}">
        <p14:creationId xmlns:p14="http://schemas.microsoft.com/office/powerpoint/2010/main" val="380846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2</a:t>
            </a:fld>
            <a:endParaRPr lang="et-EE"/>
          </a:p>
        </p:txBody>
      </p:sp>
    </p:spTree>
    <p:extLst>
      <p:ext uri="{BB962C8B-B14F-4D97-AF65-F5344CB8AC3E}">
        <p14:creationId xmlns:p14="http://schemas.microsoft.com/office/powerpoint/2010/main" val="691720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smtClean="0"/>
          </a:p>
          <a:p>
            <a:endParaRPr lang="et-EE" dirty="0" smtClean="0"/>
          </a:p>
          <a:p>
            <a:endParaRPr lang="en-GB" dirty="0"/>
          </a:p>
        </p:txBody>
      </p:sp>
      <p:sp>
        <p:nvSpPr>
          <p:cNvPr id="4" name="Slide Number Placeholder 3"/>
          <p:cNvSpPr>
            <a:spLocks noGrp="1"/>
          </p:cNvSpPr>
          <p:nvPr>
            <p:ph type="sldNum" sz="quarter" idx="10"/>
          </p:nvPr>
        </p:nvSpPr>
        <p:spPr/>
        <p:txBody>
          <a:bodyPr/>
          <a:lstStyle/>
          <a:p>
            <a:fld id="{15FA0B10-7430-4EE5-8F6F-48076A9EC6DA}" type="slidenum">
              <a:rPr lang="et-EE" smtClean="0"/>
              <a:t>21</a:t>
            </a:fld>
            <a:endParaRPr lang="et-EE"/>
          </a:p>
        </p:txBody>
      </p:sp>
    </p:spTree>
    <p:extLst>
      <p:ext uri="{BB962C8B-B14F-4D97-AF65-F5344CB8AC3E}">
        <p14:creationId xmlns:p14="http://schemas.microsoft.com/office/powerpoint/2010/main" val="4135966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381000" y="685800"/>
            <a:ext cx="6096000" cy="3429000"/>
          </a:xfrm>
        </p:spPr>
      </p:sp>
      <p:sp>
        <p:nvSpPr>
          <p:cNvPr id="3" name="Märkmete kohatäide 2"/>
          <p:cNvSpPr>
            <a:spLocks noGrp="1"/>
          </p:cNvSpPr>
          <p:nvPr>
            <p:ph type="body" idx="1"/>
          </p:nvPr>
        </p:nvSpPr>
        <p:spPr/>
        <p:txBody>
          <a:bodyPr/>
          <a:lstStyle/>
          <a:p>
            <a:endParaRPr lang="et-EE" dirty="0" smtClean="0"/>
          </a:p>
          <a:p>
            <a:endParaRPr lang="et-EE" dirty="0"/>
          </a:p>
        </p:txBody>
      </p:sp>
      <p:sp>
        <p:nvSpPr>
          <p:cNvPr id="4" name="Slaidinumbri kohatäide 3"/>
          <p:cNvSpPr>
            <a:spLocks noGrp="1"/>
          </p:cNvSpPr>
          <p:nvPr>
            <p:ph type="sldNum" sz="quarter" idx="10"/>
          </p:nvPr>
        </p:nvSpPr>
        <p:spPr/>
        <p:txBody>
          <a:bodyPr/>
          <a:lstStyle/>
          <a:p>
            <a:fld id="{7458AC71-E919-4D91-9831-C65848549D33}" type="slidenum">
              <a:rPr lang="et-EE" smtClean="0"/>
              <a:t>22</a:t>
            </a:fld>
            <a:endParaRPr lang="et-EE"/>
          </a:p>
        </p:txBody>
      </p:sp>
    </p:spTree>
    <p:extLst>
      <p:ext uri="{BB962C8B-B14F-4D97-AF65-F5344CB8AC3E}">
        <p14:creationId xmlns:p14="http://schemas.microsoft.com/office/powerpoint/2010/main" val="681556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23</a:t>
            </a:fld>
            <a:endParaRPr lang="et-EE"/>
          </a:p>
        </p:txBody>
      </p:sp>
    </p:spTree>
    <p:extLst>
      <p:ext uri="{BB962C8B-B14F-4D97-AF65-F5344CB8AC3E}">
        <p14:creationId xmlns:p14="http://schemas.microsoft.com/office/powerpoint/2010/main" val="3338911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183279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3</a:t>
            </a:fld>
            <a:endParaRPr lang="et-EE"/>
          </a:p>
        </p:txBody>
      </p:sp>
    </p:spTree>
    <p:extLst>
      <p:ext uri="{BB962C8B-B14F-4D97-AF65-F5344CB8AC3E}">
        <p14:creationId xmlns:p14="http://schemas.microsoft.com/office/powerpoint/2010/main" val="48191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5</a:t>
            </a:fld>
            <a:endParaRPr lang="et-EE"/>
          </a:p>
        </p:txBody>
      </p:sp>
    </p:spTree>
    <p:extLst>
      <p:ext uri="{BB962C8B-B14F-4D97-AF65-F5344CB8AC3E}">
        <p14:creationId xmlns:p14="http://schemas.microsoft.com/office/powerpoint/2010/main" val="600676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15FA0B10-7430-4EE5-8F6F-48076A9EC6DA}" type="slidenum">
              <a:rPr lang="et-EE" smtClean="0"/>
              <a:t>6</a:t>
            </a:fld>
            <a:endParaRPr lang="et-EE"/>
          </a:p>
        </p:txBody>
      </p:sp>
    </p:spTree>
    <p:extLst>
      <p:ext uri="{BB962C8B-B14F-4D97-AF65-F5344CB8AC3E}">
        <p14:creationId xmlns:p14="http://schemas.microsoft.com/office/powerpoint/2010/main" val="96233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FA0B10-7430-4EE5-8F6F-48076A9EC6DA}" type="slidenum">
              <a:rPr lang="et-EE" smtClean="0"/>
              <a:t>7</a:t>
            </a:fld>
            <a:endParaRPr lang="et-EE"/>
          </a:p>
        </p:txBody>
      </p:sp>
    </p:spTree>
    <p:extLst>
      <p:ext uri="{BB962C8B-B14F-4D97-AF65-F5344CB8AC3E}">
        <p14:creationId xmlns:p14="http://schemas.microsoft.com/office/powerpoint/2010/main" val="2861594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FA0B10-7430-4EE5-8F6F-48076A9EC6DA}" type="slidenum">
              <a:rPr lang="et-EE" smtClean="0"/>
              <a:t>8</a:t>
            </a:fld>
            <a:endParaRPr lang="et-EE"/>
          </a:p>
        </p:txBody>
      </p:sp>
    </p:spTree>
    <p:extLst>
      <p:ext uri="{BB962C8B-B14F-4D97-AF65-F5344CB8AC3E}">
        <p14:creationId xmlns:p14="http://schemas.microsoft.com/office/powerpoint/2010/main" val="1708913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dirty="0" smtClean="0"/>
          </a:p>
          <a:p>
            <a:endParaRPr lang="et-EE" dirty="0" smtClean="0"/>
          </a:p>
          <a:p>
            <a:endParaRPr lang="et-EE" dirty="0"/>
          </a:p>
        </p:txBody>
      </p:sp>
    </p:spTree>
    <p:extLst>
      <p:ext uri="{BB962C8B-B14F-4D97-AF65-F5344CB8AC3E}">
        <p14:creationId xmlns:p14="http://schemas.microsoft.com/office/powerpoint/2010/main" val="1683515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t-EE" altLang="lv-LV" sz="2400"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t-EE" altLang="lv-LV" sz="2400" baseline="0" dirty="0" smtClean="0"/>
          </a:p>
          <a:p>
            <a:endParaRPr lang="et-EE" dirty="0"/>
          </a:p>
        </p:txBody>
      </p:sp>
    </p:spTree>
    <p:extLst>
      <p:ext uri="{BB962C8B-B14F-4D97-AF65-F5344CB8AC3E}">
        <p14:creationId xmlns:p14="http://schemas.microsoft.com/office/powerpoint/2010/main" val="292259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6" name="Title Text"/>
          <p:cNvSpPr txBox="1">
            <a:spLocks noGrp="1"/>
          </p:cNvSpPr>
          <p:nvPr>
            <p:ph type="title"/>
          </p:nvPr>
        </p:nvSpPr>
        <p:spPr>
          <a:xfrm>
            <a:off x="1133129" y="858572"/>
            <a:ext cx="9810751" cy="3095626"/>
          </a:xfrm>
          <a:prstGeom prst="rect">
            <a:avLst/>
          </a:prstGeom>
        </p:spPr>
        <p:txBody>
          <a:bodyPr anchor="b"/>
          <a:lstStyle/>
          <a:p>
            <a:r>
              <a:t>Title Text</a:t>
            </a:r>
          </a:p>
        </p:txBody>
      </p:sp>
      <p:sp>
        <p:nvSpPr>
          <p:cNvPr id="17" name="Body Level One…"/>
          <p:cNvSpPr txBox="1">
            <a:spLocks noGrp="1"/>
          </p:cNvSpPr>
          <p:nvPr>
            <p:ph type="body" sz="quarter" idx="1"/>
          </p:nvPr>
        </p:nvSpPr>
        <p:spPr>
          <a:xfrm>
            <a:off x="1133129" y="4049447"/>
            <a:ext cx="13215988" cy="2096191"/>
          </a:xfrm>
          <a:prstGeom prst="rect">
            <a:avLst/>
          </a:prstGeom>
        </p:spPr>
        <p:txBody>
          <a:bodyPr>
            <a:noAutofit/>
          </a:bodyPr>
          <a:lstStyle>
            <a:lvl1pPr>
              <a:lnSpc>
                <a:spcPct val="100000"/>
              </a:lnSpc>
              <a:spcBef>
                <a:spcPts val="0"/>
              </a:spcBef>
              <a:defRPr sz="3600">
                <a:solidFill>
                  <a:srgbClr val="5E5E5E"/>
                </a:solidFill>
                <a:latin typeface="Montserrat SemiBold"/>
                <a:ea typeface="Montserrat SemiBold"/>
                <a:cs typeface="Montserrat SemiBold"/>
                <a:sym typeface="Montserrat SemiBold"/>
              </a:defRPr>
            </a:lvl1pPr>
            <a:lvl2pPr>
              <a:lnSpc>
                <a:spcPct val="100000"/>
              </a:lnSpc>
              <a:spcBef>
                <a:spcPts val="0"/>
              </a:spcBef>
              <a:defRPr sz="3600">
                <a:solidFill>
                  <a:srgbClr val="5E5E5E"/>
                </a:solidFill>
                <a:latin typeface="Montserrat SemiBold"/>
                <a:ea typeface="Montserrat SemiBold"/>
                <a:cs typeface="Montserrat SemiBold"/>
                <a:sym typeface="Montserrat SemiBold"/>
              </a:defRPr>
            </a:lvl2pPr>
            <a:lvl3pPr>
              <a:lnSpc>
                <a:spcPct val="100000"/>
              </a:lnSpc>
              <a:spcBef>
                <a:spcPts val="0"/>
              </a:spcBef>
              <a:defRPr sz="3600">
                <a:solidFill>
                  <a:srgbClr val="5E5E5E"/>
                </a:solidFill>
                <a:latin typeface="Montserrat SemiBold"/>
                <a:ea typeface="Montserrat SemiBold"/>
                <a:cs typeface="Montserrat SemiBold"/>
                <a:sym typeface="Montserrat SemiBold"/>
              </a:defRPr>
            </a:lvl3pPr>
            <a:lvl4pPr>
              <a:lnSpc>
                <a:spcPct val="100000"/>
              </a:lnSpc>
              <a:spcBef>
                <a:spcPts val="0"/>
              </a:spcBef>
              <a:defRPr sz="3600">
                <a:solidFill>
                  <a:srgbClr val="5E5E5E"/>
                </a:solidFill>
                <a:latin typeface="Montserrat SemiBold"/>
                <a:ea typeface="Montserrat SemiBold"/>
                <a:cs typeface="Montserrat SemiBold"/>
                <a:sym typeface="Montserrat SemiBold"/>
              </a:defRPr>
            </a:lvl4pPr>
            <a:lvl5pPr>
              <a:lnSpc>
                <a:spcPct val="100000"/>
              </a:lnSpc>
              <a:spcBef>
                <a:spcPts val="0"/>
              </a:spcBef>
              <a:defRPr sz="3600">
                <a:solidFill>
                  <a:srgbClr val="5E5E5E"/>
                </a:solidFill>
                <a:latin typeface="Montserrat SemiBold"/>
                <a:ea typeface="Montserrat SemiBold"/>
                <a:cs typeface="Montserrat SemiBold"/>
                <a:sym typeface="Montserrat SemiBold"/>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18" name="rahatark_logo_full_pos.png" descr="rahatark_logo_full_pos.png"/>
          <p:cNvPicPr>
            <a:picLocks noChangeAspect="1"/>
          </p:cNvPicPr>
          <p:nvPr/>
        </p:nvPicPr>
        <p:blipFill>
          <a:blip r:embed="rId2">
            <a:extLst/>
          </a:blip>
          <a:srcRect b="4498"/>
          <a:stretch>
            <a:fillRect/>
          </a:stretch>
        </p:blipFill>
        <p:spPr>
          <a:xfrm>
            <a:off x="1169704" y="6704824"/>
            <a:ext cx="3406073" cy="2036065"/>
          </a:xfrm>
          <a:prstGeom prst="rect">
            <a:avLst/>
          </a:prstGeom>
          <a:ln w="3175">
            <a:miter lim="400000"/>
          </a:ln>
        </p:spPr>
      </p:pic>
      <p:sp>
        <p:nvSpPr>
          <p:cNvPr id="19" name="Slide Number"/>
          <p:cNvSpPr txBox="1">
            <a:spLocks noGrp="1"/>
          </p:cNvSpPr>
          <p:nvPr>
            <p:ph type="sldNum" sz="quarter" idx="2"/>
          </p:nvPr>
        </p:nvSpPr>
        <p:spPr>
          <a:xfrm>
            <a:off x="7971993" y="8715375"/>
            <a:ext cx="305664" cy="305993"/>
          </a:xfrm>
          <a:prstGeom prst="rect">
            <a:avLst/>
          </a:prstGeom>
        </p:spPr>
        <p:txBody>
          <a:bodyPr/>
          <a:lstStyle>
            <a:lvl1pPr>
              <a:lnSpc>
                <a:spcPct val="100000"/>
              </a:lnSpc>
              <a:spcBef>
                <a:spcPts val="0"/>
              </a:spcBef>
              <a:defRPr sz="1400">
                <a:solidFill>
                  <a:srgbClr val="000000"/>
                </a:solidFill>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lide yellow">
    <p:bg>
      <p:bgPr>
        <a:solidFill>
          <a:srgbClr val="FECA30"/>
        </a:solidFill>
        <a:effectLst/>
      </p:bgPr>
    </p:bg>
    <p:spTree>
      <p:nvGrpSpPr>
        <p:cNvPr id="1" name=""/>
        <p:cNvGrpSpPr/>
        <p:nvPr/>
      </p:nvGrpSpPr>
      <p:grpSpPr>
        <a:xfrm>
          <a:off x="0" y="0"/>
          <a:ext cx="0" cy="0"/>
          <a:chOff x="0" y="0"/>
          <a:chExt cx="0" cy="0"/>
        </a:xfrm>
      </p:grpSpPr>
      <p:sp>
        <p:nvSpPr>
          <p:cNvPr id="52" name="Circle"/>
          <p:cNvSpPr/>
          <p:nvPr/>
        </p:nvSpPr>
        <p:spPr>
          <a:xfrm>
            <a:off x="15606304" y="3488602"/>
            <a:ext cx="972796" cy="972796"/>
          </a:xfrm>
          <a:prstGeom prst="ellipse">
            <a:avLst/>
          </a:prstGeom>
          <a:solidFill>
            <a:srgbClr val="B3B3B3"/>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3" name="Circle"/>
          <p:cNvSpPr/>
          <p:nvPr/>
        </p:nvSpPr>
        <p:spPr>
          <a:xfrm>
            <a:off x="15074104" y="6836926"/>
            <a:ext cx="972796" cy="972795"/>
          </a:xfrm>
          <a:prstGeom prst="ellipse">
            <a:avLst/>
          </a:prstGeom>
          <a:solidFill>
            <a:srgbClr val="FFFFFF"/>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4" name="Circle"/>
          <p:cNvSpPr/>
          <p:nvPr/>
        </p:nvSpPr>
        <p:spPr>
          <a:xfrm>
            <a:off x="9612625" y="8547079"/>
            <a:ext cx="972796" cy="972795"/>
          </a:xfrm>
          <a:prstGeom prst="ellipse">
            <a:avLst/>
          </a:prstGeom>
          <a:solidFill>
            <a:srgbClr val="4CC9F3"/>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5" name="Circle"/>
          <p:cNvSpPr/>
          <p:nvPr/>
        </p:nvSpPr>
        <p:spPr>
          <a:xfrm>
            <a:off x="15074104" y="4562508"/>
            <a:ext cx="972796" cy="972796"/>
          </a:xfrm>
          <a:prstGeom prst="ellipse">
            <a:avLst/>
          </a:prstGeom>
          <a:gradFill>
            <a:gsLst>
              <a:gs pos="0">
                <a:schemeClr val="accent1">
                  <a:lumOff val="16847"/>
                </a:schemeClr>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6" name="Circle"/>
          <p:cNvSpPr/>
          <p:nvPr/>
        </p:nvSpPr>
        <p:spPr>
          <a:xfrm>
            <a:off x="12141901" y="8029910"/>
            <a:ext cx="972796" cy="972796"/>
          </a:xfrm>
          <a:prstGeom prst="ellipse">
            <a:avLst/>
          </a:prstGeom>
          <a:gradFill>
            <a:gsLst>
              <a:gs pos="0">
                <a:srgbClr val="FECA30"/>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7" name="Body Level One…"/>
          <p:cNvSpPr txBox="1">
            <a:spLocks noGrp="1"/>
          </p:cNvSpPr>
          <p:nvPr>
            <p:ph type="body" idx="1"/>
          </p:nvPr>
        </p:nvSpPr>
        <p:spPr>
          <a:xfrm>
            <a:off x="1066800" y="2679700"/>
            <a:ext cx="13501175" cy="5053623"/>
          </a:xfrm>
          <a:prstGeom prst="rect">
            <a:avLst/>
          </a:prstGeom>
        </p:spPr>
        <p:txBody>
          <a:bodyPr>
            <a:noAutofit/>
          </a:bodyPr>
          <a:lstStyle/>
          <a:p>
            <a:r>
              <a:t>Body Level One</a:t>
            </a:r>
          </a:p>
          <a:p>
            <a:pPr lvl="1"/>
            <a:r>
              <a:t>Body Level Two</a:t>
            </a:r>
          </a:p>
          <a:p>
            <a:pPr lvl="2"/>
            <a:r>
              <a:t>Body Level Three</a:t>
            </a:r>
          </a:p>
          <a:p>
            <a:pPr lvl="3"/>
            <a:r>
              <a:t>Body Level Four</a:t>
            </a:r>
          </a:p>
          <a:p>
            <a:pPr lvl="4"/>
            <a:r>
              <a:t>Body Level Five</a:t>
            </a:r>
          </a:p>
        </p:txBody>
      </p:sp>
      <p:sp>
        <p:nvSpPr>
          <p:cNvPr id="58" name="Title Text"/>
          <p:cNvSpPr txBox="1">
            <a:spLocks noGrp="1"/>
          </p:cNvSpPr>
          <p:nvPr>
            <p:ph type="title"/>
          </p:nvPr>
        </p:nvSpPr>
        <p:spPr>
          <a:xfrm>
            <a:off x="1067339" y="558800"/>
            <a:ext cx="14372909" cy="2024063"/>
          </a:xfrm>
          <a:prstGeom prst="rect">
            <a:avLst/>
          </a:prstGeom>
        </p:spPr>
        <p:txBody>
          <a:bodyPr/>
          <a:lstStyle>
            <a:lvl1pPr>
              <a:defRPr>
                <a:solidFill>
                  <a:srgbClr val="FFFFFF"/>
                </a:solidFill>
              </a:defRPr>
            </a:lvl1pPr>
          </a:lstStyle>
          <a:p>
            <a:r>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p:bg>
      <p:bgPr>
        <a:solidFill>
          <a:srgbClr val="FECA30"/>
        </a:solidFill>
        <a:effectLst/>
      </p:bgPr>
    </p:bg>
    <p:spTree>
      <p:nvGrpSpPr>
        <p:cNvPr id="1" name=""/>
        <p:cNvGrpSpPr/>
        <p:nvPr/>
      </p:nvGrpSpPr>
      <p:grpSpPr>
        <a:xfrm>
          <a:off x="0" y="0"/>
          <a:ext cx="0" cy="0"/>
          <a:chOff x="0" y="0"/>
          <a:chExt cx="0" cy="0"/>
        </a:xfrm>
      </p:grpSpPr>
      <p:sp>
        <p:nvSpPr>
          <p:cNvPr id="66" name="Circle"/>
          <p:cNvSpPr/>
          <p:nvPr/>
        </p:nvSpPr>
        <p:spPr>
          <a:xfrm>
            <a:off x="15606304" y="3488602"/>
            <a:ext cx="972796" cy="972796"/>
          </a:xfrm>
          <a:prstGeom prst="ellipse">
            <a:avLst/>
          </a:prstGeom>
          <a:solidFill>
            <a:srgbClr val="B3B3B3"/>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67" name="Circle"/>
          <p:cNvSpPr/>
          <p:nvPr/>
        </p:nvSpPr>
        <p:spPr>
          <a:xfrm>
            <a:off x="15074104" y="6836926"/>
            <a:ext cx="972796" cy="972795"/>
          </a:xfrm>
          <a:prstGeom prst="ellipse">
            <a:avLst/>
          </a:prstGeom>
          <a:solidFill>
            <a:srgbClr val="FFFFFF"/>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68" name="Circle"/>
          <p:cNvSpPr/>
          <p:nvPr/>
        </p:nvSpPr>
        <p:spPr>
          <a:xfrm>
            <a:off x="9612625" y="8547079"/>
            <a:ext cx="972796" cy="972795"/>
          </a:xfrm>
          <a:prstGeom prst="ellipse">
            <a:avLst/>
          </a:prstGeom>
          <a:solidFill>
            <a:srgbClr val="4CC9F3"/>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69" name="Circle"/>
          <p:cNvSpPr/>
          <p:nvPr/>
        </p:nvSpPr>
        <p:spPr>
          <a:xfrm>
            <a:off x="15074104" y="4562508"/>
            <a:ext cx="972796" cy="972796"/>
          </a:xfrm>
          <a:prstGeom prst="ellipse">
            <a:avLst/>
          </a:prstGeom>
          <a:gradFill>
            <a:gsLst>
              <a:gs pos="0">
                <a:schemeClr val="accent1">
                  <a:lumOff val="16847"/>
                </a:schemeClr>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70" name="Circle"/>
          <p:cNvSpPr/>
          <p:nvPr/>
        </p:nvSpPr>
        <p:spPr>
          <a:xfrm>
            <a:off x="12141901" y="8029910"/>
            <a:ext cx="972796" cy="972796"/>
          </a:xfrm>
          <a:prstGeom prst="ellipse">
            <a:avLst/>
          </a:prstGeom>
          <a:gradFill>
            <a:gsLst>
              <a:gs pos="0">
                <a:srgbClr val="FECA30"/>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71" name="Title Text"/>
          <p:cNvSpPr txBox="1">
            <a:spLocks noGrp="1"/>
          </p:cNvSpPr>
          <p:nvPr>
            <p:ph type="title"/>
          </p:nvPr>
        </p:nvSpPr>
        <p:spPr>
          <a:xfrm>
            <a:off x="1067339" y="2962968"/>
            <a:ext cx="14372909" cy="2024064"/>
          </a:xfrm>
          <a:prstGeom prst="rect">
            <a:avLst/>
          </a:prstGeom>
        </p:spPr>
        <p:txBody>
          <a:bodyPr anchor="b"/>
          <a:lstStyle>
            <a:lvl1pPr algn="ctr">
              <a:defRPr>
                <a:solidFill>
                  <a:srgbClr val="FFFFFF"/>
                </a:solidFill>
              </a:defRPr>
            </a:lvl1pPr>
          </a:lstStyle>
          <a:p>
            <a:r>
              <a:rPr dirty="0"/>
              <a:t>Title Text</a:t>
            </a:r>
          </a:p>
        </p:txBody>
      </p:sp>
      <p:pic>
        <p:nvPicPr>
          <p:cNvPr id="72" name="rahatark_logo_color_pos.png" descr="rahatark_logo_color_pos.png"/>
          <p:cNvPicPr>
            <a:picLocks noChangeAspect="1"/>
          </p:cNvPicPr>
          <p:nvPr/>
        </p:nvPicPr>
        <p:blipFill>
          <a:blip r:embed="rId2">
            <a:extLst/>
          </a:blip>
          <a:srcRect b="4211"/>
          <a:stretch>
            <a:fillRect/>
          </a:stretch>
        </p:blipFill>
        <p:spPr>
          <a:xfrm>
            <a:off x="1160970" y="6696384"/>
            <a:ext cx="3423620" cy="2052683"/>
          </a:xfrm>
          <a:prstGeom prst="rect">
            <a:avLst/>
          </a:prstGeom>
          <a:ln w="3175">
            <a:miter lim="400000"/>
          </a:ln>
        </p:spPr>
      </p:pic>
      <p:sp>
        <p:nvSpPr>
          <p:cNvPr id="73" name="Slide Number"/>
          <p:cNvSpPr txBox="1">
            <a:spLocks noGrp="1"/>
          </p:cNvSpPr>
          <p:nvPr>
            <p:ph type="sldNum" sz="quarter" idx="2"/>
          </p:nvPr>
        </p:nvSpPr>
        <p:spPr>
          <a:xfrm>
            <a:off x="15494000" y="8382000"/>
            <a:ext cx="343764" cy="374650"/>
          </a:xfrm>
          <a:prstGeom prst="rect">
            <a:avLst/>
          </a:prstGeom>
        </p:spPr>
        <p:txBody>
          <a:bodyPr wrap="square"/>
          <a:lstStyle>
            <a:lvl1pPr algn="l">
              <a:defRPr>
                <a:solidFill>
                  <a:srgbClr val="FD7DAC"/>
                </a:solidFill>
              </a:defRPr>
            </a:lvl1pPr>
          </a:lstStyle>
          <a:p>
            <a:fld id="{86CB4B4D-7CA3-9044-876B-883B54F8677D}" type="slidenum">
              <a:t>‹#›</a:t>
            </a:fld>
            <a:endParaRPr/>
          </a:p>
        </p:txBody>
      </p:sp>
    </p:spTree>
    <p:extLst>
      <p:ext uri="{BB962C8B-B14F-4D97-AF65-F5344CB8AC3E}">
        <p14:creationId xmlns:p14="http://schemas.microsoft.com/office/powerpoint/2010/main" val="87567725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t-E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Date Placeholder 3"/>
          <p:cNvSpPr>
            <a:spLocks noGrp="1"/>
          </p:cNvSpPr>
          <p:nvPr>
            <p:ph type="dt" sz="half" idx="10"/>
          </p:nvPr>
        </p:nvSpPr>
        <p:spPr/>
        <p:txBody>
          <a:bodyPr/>
          <a:lstStyle/>
          <a:p>
            <a:endParaRPr lang="et-EE" dirty="0"/>
          </a:p>
        </p:txBody>
      </p:sp>
      <p:sp>
        <p:nvSpPr>
          <p:cNvPr id="5" name="Footer Placeholder 4"/>
          <p:cNvSpPr>
            <a:spLocks noGrp="1"/>
          </p:cNvSpPr>
          <p:nvPr>
            <p:ph type="ftr" sz="quarter" idx="11"/>
          </p:nvPr>
        </p:nvSpPr>
        <p:spPr/>
        <p:txBody>
          <a:bodyPr/>
          <a:lstStyle/>
          <a:p>
            <a:endParaRPr lang="et-EE" dirty="0"/>
          </a:p>
        </p:txBody>
      </p:sp>
      <p:sp>
        <p:nvSpPr>
          <p:cNvPr id="6" name="Slide Number Placeholder 5"/>
          <p:cNvSpPr>
            <a:spLocks noGrp="1"/>
          </p:cNvSpPr>
          <p:nvPr>
            <p:ph type="sldNum" sz="quarter" idx="12"/>
          </p:nvPr>
        </p:nvSpPr>
        <p:spPr/>
        <p:txBody>
          <a:bodyPr/>
          <a:lstStyle/>
          <a:p>
            <a:fld id="{2104B063-A861-44F4-B5B0-31DD7EC3C223}" type="slidenum">
              <a:rPr lang="et-EE" smtClean="0"/>
              <a:t>‹#›</a:t>
            </a:fld>
            <a:endParaRPr lang="et-EE" dirty="0"/>
          </a:p>
        </p:txBody>
      </p:sp>
    </p:spTree>
    <p:extLst>
      <p:ext uri="{BB962C8B-B14F-4D97-AF65-F5344CB8AC3E}">
        <p14:creationId xmlns:p14="http://schemas.microsoft.com/office/powerpoint/2010/main" val="304918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t-EE" dirty="0"/>
          </a:p>
        </p:txBody>
      </p:sp>
      <p:sp>
        <p:nvSpPr>
          <p:cNvPr id="3" name="Date Placeholder 2"/>
          <p:cNvSpPr>
            <a:spLocks noGrp="1"/>
          </p:cNvSpPr>
          <p:nvPr>
            <p:ph type="dt" sz="half" idx="10"/>
          </p:nvPr>
        </p:nvSpPr>
        <p:spPr/>
        <p:txBody>
          <a:bodyPr/>
          <a:lstStyle/>
          <a:p>
            <a:r>
              <a:rPr lang="en-GB" smtClean="0"/>
              <a:t> </a:t>
            </a:r>
            <a:endParaRPr lang="en-GB"/>
          </a:p>
        </p:txBody>
      </p:sp>
      <p:sp>
        <p:nvSpPr>
          <p:cNvPr id="4" name="Footer Placeholder 3"/>
          <p:cNvSpPr>
            <a:spLocks noGrp="1"/>
          </p:cNvSpPr>
          <p:nvPr>
            <p:ph type="ftr" sz="quarter" idx="11"/>
          </p:nvPr>
        </p:nvSpPr>
        <p:spPr/>
        <p:txBody>
          <a:bodyPr/>
          <a:lstStyle/>
          <a:p>
            <a:r>
              <a:rPr lang="en-GB" smtClean="0"/>
              <a:t> </a:t>
            </a:r>
            <a:endParaRPr lang="en-GB"/>
          </a:p>
        </p:txBody>
      </p:sp>
      <p:sp>
        <p:nvSpPr>
          <p:cNvPr id="5" name="Slide Number Placeholder 4"/>
          <p:cNvSpPr>
            <a:spLocks noGrp="1"/>
          </p:cNvSpPr>
          <p:nvPr>
            <p:ph type="sldNum" sz="quarter" idx="12"/>
          </p:nvPr>
        </p:nvSpPr>
        <p:spPr/>
        <p:txBody>
          <a:bodyPr/>
          <a:lstStyle/>
          <a:p>
            <a:fld id="{DC3D037E-01FB-4060-BF86-0411E7981D16}" type="slidenum">
              <a:rPr lang="en-GB" smtClean="0"/>
              <a:pPr/>
              <a:t>‹#›</a:t>
            </a:fld>
            <a:r>
              <a:rPr lang="en-GB" smtClean="0"/>
              <a:t> • </a:t>
            </a:r>
            <a:endParaRPr lang="en-GB"/>
          </a:p>
        </p:txBody>
      </p:sp>
    </p:spTree>
    <p:extLst>
      <p:ext uri="{BB962C8B-B14F-4D97-AF65-F5344CB8AC3E}">
        <p14:creationId xmlns:p14="http://schemas.microsoft.com/office/powerpoint/2010/main" val="383945254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67339" y="558800"/>
            <a:ext cx="14121323" cy="202406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7625" tIns="47625" rIns="47625" bIns="47625">
            <a:normAutofit/>
          </a:bodyPr>
          <a:lstStyle/>
          <a:p>
            <a:r>
              <a:t>Title Text</a:t>
            </a:r>
          </a:p>
        </p:txBody>
      </p:sp>
      <p:sp>
        <p:nvSpPr>
          <p:cNvPr id="3" name="Body Level One…"/>
          <p:cNvSpPr txBox="1">
            <a:spLocks noGrp="1"/>
          </p:cNvSpPr>
          <p:nvPr>
            <p:ph type="body" idx="1"/>
          </p:nvPr>
        </p:nvSpPr>
        <p:spPr>
          <a:xfrm>
            <a:off x="1067339" y="2677350"/>
            <a:ext cx="13877738" cy="516415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7625" tIns="47625" rIns="47625" bIns="47625">
            <a:normAutofit/>
          </a:bodyPr>
          <a:lstStyle/>
          <a:p>
            <a:r>
              <a:t>Body Level One</a:t>
            </a:r>
          </a:p>
          <a:p>
            <a:pPr lvl="1"/>
            <a:r>
              <a:t>Body Level Two</a:t>
            </a:r>
          </a:p>
          <a:p>
            <a:pPr lvl="2"/>
            <a:r>
              <a:t>Body Level Three</a:t>
            </a:r>
          </a:p>
          <a:p>
            <a:pPr lvl="3"/>
            <a:r>
              <a:t>Body Level Four</a:t>
            </a:r>
          </a:p>
          <a:p>
            <a:pPr lvl="4"/>
            <a:r>
              <a:t>Body Level Five</a:t>
            </a:r>
          </a:p>
        </p:txBody>
      </p:sp>
      <p:sp>
        <p:nvSpPr>
          <p:cNvPr id="4" name="Circle"/>
          <p:cNvSpPr/>
          <p:nvPr/>
        </p:nvSpPr>
        <p:spPr>
          <a:xfrm>
            <a:off x="15606304" y="3488602"/>
            <a:ext cx="972796" cy="972796"/>
          </a:xfrm>
          <a:prstGeom prst="ellipse">
            <a:avLst/>
          </a:prstGeom>
          <a:solidFill>
            <a:srgbClr val="B3B3B3"/>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5" name="Circle"/>
          <p:cNvSpPr/>
          <p:nvPr/>
        </p:nvSpPr>
        <p:spPr>
          <a:xfrm>
            <a:off x="15074104" y="6836926"/>
            <a:ext cx="972796" cy="972795"/>
          </a:xfrm>
          <a:prstGeom prst="ellipse">
            <a:avLst/>
          </a:prstGeom>
          <a:solidFill>
            <a:srgbClr val="FECA30"/>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6" name="Circle"/>
          <p:cNvSpPr/>
          <p:nvPr/>
        </p:nvSpPr>
        <p:spPr>
          <a:xfrm>
            <a:off x="9612625" y="8547079"/>
            <a:ext cx="972796" cy="972795"/>
          </a:xfrm>
          <a:prstGeom prst="ellipse">
            <a:avLst/>
          </a:prstGeom>
          <a:solidFill>
            <a:srgbClr val="FD7DAC"/>
          </a:soli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7" name="Circle"/>
          <p:cNvSpPr/>
          <p:nvPr/>
        </p:nvSpPr>
        <p:spPr>
          <a:xfrm>
            <a:off x="15074104" y="4562508"/>
            <a:ext cx="972796" cy="972796"/>
          </a:xfrm>
          <a:prstGeom prst="ellipse">
            <a:avLst/>
          </a:prstGeom>
          <a:gradFill>
            <a:gsLst>
              <a:gs pos="0">
                <a:schemeClr val="accent1">
                  <a:lumOff val="16847"/>
                </a:schemeClr>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
        <p:nvSpPr>
          <p:cNvPr id="8" name="Circle"/>
          <p:cNvSpPr/>
          <p:nvPr/>
        </p:nvSpPr>
        <p:spPr>
          <a:xfrm>
            <a:off x="12141901" y="8029910"/>
            <a:ext cx="972796" cy="972796"/>
          </a:xfrm>
          <a:prstGeom prst="ellipse">
            <a:avLst/>
          </a:prstGeom>
          <a:gradFill>
            <a:gsLst>
              <a:gs pos="0">
                <a:srgbClr val="FECA30"/>
              </a:gs>
              <a:gs pos="100000">
                <a:srgbClr val="FD7DAC"/>
              </a:gs>
            </a:gsLst>
            <a:lin ang="7106204"/>
          </a:gradFill>
          <a:ln w="3175">
            <a:miter lim="400000"/>
          </a:ln>
        </p:spPr>
        <p:txBody>
          <a:bodyPr lIns="47625" tIns="47625" rIns="47625" bIns="47625" anchor="ctr"/>
          <a:lstStyle/>
          <a:p>
            <a:pPr algn="l">
              <a:lnSpc>
                <a:spcPct val="120000"/>
              </a:lnSpc>
              <a:spcBef>
                <a:spcPts val="1400"/>
              </a:spcBef>
              <a:defRPr sz="3500" b="0">
                <a:latin typeface="+mj-lt"/>
                <a:ea typeface="+mj-ea"/>
                <a:cs typeface="+mj-cs"/>
                <a:sym typeface="Montserrat Bold"/>
              </a:defRPr>
            </a:pPr>
            <a:endParaRP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7" r:id="rId3"/>
    <p:sldLayoutId id="2147483658" r:id="rId4"/>
    <p:sldLayoutId id="2147483660" r:id="rId5"/>
  </p:sldLayoutIdLst>
  <p:transition spd="med"/>
  <p:txStyles>
    <p:titleStyle>
      <a:lvl1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1pPr>
      <a:lvl2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2pPr>
      <a:lvl3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3pPr>
      <a:lvl4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4pPr>
      <a:lvl5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5pPr>
      <a:lvl6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6pPr>
      <a:lvl7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7pPr>
      <a:lvl8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8pPr>
      <a:lvl9pPr marL="0" marR="0" indent="0" algn="l" defTabSz="547687" rtl="0" latinLnBrk="0">
        <a:lnSpc>
          <a:spcPct val="100000"/>
        </a:lnSpc>
        <a:spcBef>
          <a:spcPts val="0"/>
        </a:spcBef>
        <a:spcAft>
          <a:spcPts val="0"/>
        </a:spcAft>
        <a:buClrTx/>
        <a:buSzTx/>
        <a:buFontTx/>
        <a:buNone/>
        <a:tabLst/>
        <a:defRPr sz="6000" b="0" i="0" u="none" strike="noStrike" cap="none" spc="0" baseline="0">
          <a:ln>
            <a:noFill/>
          </a:ln>
          <a:solidFill>
            <a:schemeClr val="accent4">
              <a:hueOff val="-461056"/>
              <a:satOff val="4338"/>
              <a:lumOff val="-10225"/>
            </a:schemeClr>
          </a:solidFill>
          <a:uFillTx/>
          <a:latin typeface="+mj-lt"/>
          <a:ea typeface="+mj-ea"/>
          <a:cs typeface="+mj-cs"/>
          <a:sym typeface="Montserrat Bold"/>
        </a:defRPr>
      </a:lvl9pPr>
    </p:titleStyle>
    <p:bodyStyle>
      <a:lvl1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1pPr>
      <a:lvl2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2pPr>
      <a:lvl3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3pPr>
      <a:lvl4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4pPr>
      <a:lvl5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5pPr>
      <a:lvl6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6pPr>
      <a:lvl7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7pPr>
      <a:lvl8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8pPr>
      <a:lvl9pPr marL="0" marR="0" indent="0" algn="l" defTabSz="547687" rtl="0" latinLnBrk="0">
        <a:lnSpc>
          <a:spcPct val="120000"/>
        </a:lnSpc>
        <a:spcBef>
          <a:spcPts val="1400"/>
        </a:spcBef>
        <a:spcAft>
          <a:spcPts val="0"/>
        </a:spcAft>
        <a:buClrTx/>
        <a:buSzTx/>
        <a:buFontTx/>
        <a:buNone/>
        <a:tabLst/>
        <a:defRPr sz="3500" b="0" i="0" u="none" strike="noStrike" cap="none" spc="0" baseline="0">
          <a:ln>
            <a:noFill/>
          </a:ln>
          <a:solidFill>
            <a:srgbClr val="000000"/>
          </a:solidFill>
          <a:uFillTx/>
          <a:latin typeface="Montserrat Medium"/>
          <a:ea typeface="Montserrat Medium"/>
          <a:cs typeface="Montserrat Medium"/>
          <a:sym typeface="Montserrat Medium"/>
        </a:defRPr>
      </a:lvl9pPr>
    </p:bodyStyle>
    <p:otherStyle>
      <a:lvl1pPr marL="0" marR="0" indent="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1pPr>
      <a:lvl2pPr marL="0" marR="0" indent="2286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2pPr>
      <a:lvl3pPr marL="0" marR="0" indent="4572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3pPr>
      <a:lvl4pPr marL="0" marR="0" indent="6858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4pPr>
      <a:lvl5pPr marL="0" marR="0" indent="9144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5pPr>
      <a:lvl6pPr marL="0" marR="0" indent="11430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6pPr>
      <a:lvl7pPr marL="0" marR="0" indent="13716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7pPr>
      <a:lvl8pPr marL="0" marR="0" indent="16002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8pPr>
      <a:lvl9pPr marL="0" marR="0" indent="1828800" algn="ctr" defTabSz="547687" latinLnBrk="0">
        <a:lnSpc>
          <a:spcPct val="120000"/>
        </a:lnSpc>
        <a:spcBef>
          <a:spcPts val="70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ontserrat Medium"/>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Visuaalne keel projektile rahatark"/>
          <p:cNvSpPr txBox="1">
            <a:spLocks noGrp="1"/>
          </p:cNvSpPr>
          <p:nvPr>
            <p:ph type="ctrTitle"/>
          </p:nvPr>
        </p:nvSpPr>
        <p:spPr>
          <a:xfrm>
            <a:off x="1133129" y="858572"/>
            <a:ext cx="13348210" cy="3095626"/>
          </a:xfrm>
          <a:prstGeom prst="rect">
            <a:avLst/>
          </a:prstGeom>
        </p:spPr>
        <p:txBody>
          <a:bodyPr>
            <a:normAutofit/>
          </a:bodyPr>
          <a:lstStyle/>
          <a:p>
            <a:r>
              <a:rPr lang="en-US" sz="6600" b="1" dirty="0" smtClean="0"/>
              <a:t>Saving and investing</a:t>
            </a:r>
            <a:endParaRPr sz="6600" b="1" dirty="0"/>
          </a:p>
        </p:txBody>
      </p:sp>
      <p:sp>
        <p:nvSpPr>
          <p:cNvPr id="106" name="Markko Karu"/>
          <p:cNvSpPr txBox="1">
            <a:spLocks noGrp="1"/>
          </p:cNvSpPr>
          <p:nvPr>
            <p:ph type="subTitle" sz="quarter" idx="1"/>
          </p:nvPr>
        </p:nvSpPr>
        <p:spPr>
          <a:prstGeom prst="rect">
            <a:avLst/>
          </a:prstGeom>
        </p:spPr>
        <p:txBody>
          <a:bodyPr/>
          <a:lstStyle/>
          <a:p>
            <a:endParaRPr b="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err="1" smtClean="0"/>
              <a:t>Invest</a:t>
            </a:r>
            <a:r>
              <a:rPr lang="en-US" b="1" dirty="0" err="1" smtClean="0"/>
              <a:t>ing</a:t>
            </a:r>
            <a:endParaRPr lang="et-EE" b="1" dirty="0"/>
          </a:p>
        </p:txBody>
      </p:sp>
    </p:spTree>
    <p:extLst>
      <p:ext uri="{BB962C8B-B14F-4D97-AF65-F5344CB8AC3E}">
        <p14:creationId xmlns:p14="http://schemas.microsoft.com/office/powerpoint/2010/main" val="226670418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7000" y="387728"/>
            <a:ext cx="11281835" cy="996109"/>
          </a:xfrm>
        </p:spPr>
        <p:txBody>
          <a:bodyPr>
            <a:noAutofit/>
          </a:bodyPr>
          <a:lstStyle/>
          <a:p>
            <a:pPr algn="l"/>
            <a:r>
              <a:rPr lang="et-EE" b="1" dirty="0" err="1" smtClean="0">
                <a:solidFill>
                  <a:srgbClr val="FECA30"/>
                </a:solidFill>
                <a:cs typeface="Arial" panose="020B0604020202020204" pitchFamily="34" charset="0"/>
              </a:rPr>
              <a:t>Invest</a:t>
            </a:r>
            <a:r>
              <a:rPr lang="en-US" b="1" dirty="0" err="1" smtClean="0">
                <a:solidFill>
                  <a:srgbClr val="FECA30"/>
                </a:solidFill>
                <a:cs typeface="Arial" panose="020B0604020202020204" pitchFamily="34" charset="0"/>
              </a:rPr>
              <a:t>ing</a:t>
            </a:r>
            <a:endParaRPr lang="en-US" b="1" dirty="0">
              <a:solidFill>
                <a:srgbClr val="FECA30"/>
              </a:solidFill>
              <a:cs typeface="Arial" panose="020B0604020202020204" pitchFamily="34" charset="0"/>
            </a:endParaRPr>
          </a:p>
        </p:txBody>
      </p:sp>
      <p:sp>
        <p:nvSpPr>
          <p:cNvPr id="5" name="Content Placeholder 4"/>
          <p:cNvSpPr>
            <a:spLocks noGrp="1"/>
          </p:cNvSpPr>
          <p:nvPr>
            <p:ph idx="1"/>
          </p:nvPr>
        </p:nvSpPr>
        <p:spPr>
          <a:xfrm>
            <a:off x="1435013" y="1673491"/>
            <a:ext cx="13042987" cy="7104789"/>
          </a:xfrm>
        </p:spPr>
        <p:txBody>
          <a:bodyPr>
            <a:noAutofit/>
          </a:bodyPr>
          <a:lstStyle/>
          <a:p>
            <a:r>
              <a:rPr lang="en-US" b="1" dirty="0" smtClean="0"/>
              <a:t>Investing </a:t>
            </a:r>
            <a:r>
              <a:rPr lang="en-US" b="1" dirty="0" smtClean="0">
                <a:latin typeface="Calibri"/>
                <a:cs typeface="Calibri"/>
              </a:rPr>
              <a:t>–</a:t>
            </a:r>
            <a:r>
              <a:rPr lang="en-US" b="1" dirty="0" smtClean="0"/>
              <a:t> not </a:t>
            </a:r>
            <a:r>
              <a:rPr lang="en-US" b="1" dirty="0"/>
              <a:t>spending money today, to make you wealthier </a:t>
            </a:r>
            <a:r>
              <a:rPr lang="en-US" b="1" dirty="0" smtClean="0"/>
              <a:t>tomorrow. </a:t>
            </a:r>
          </a:p>
          <a:p>
            <a:r>
              <a:rPr lang="en-US" dirty="0" smtClean="0"/>
              <a:t>Investing means growing your money, to raise or keep its value in coming years – you should beat the inflation (at least)</a:t>
            </a:r>
          </a:p>
          <a:p>
            <a:endParaRPr lang="et-EE" dirty="0"/>
          </a:p>
          <a:p>
            <a:r>
              <a:rPr lang="en-US" i="1" dirty="0"/>
              <a:t>Somebody has money, somebody is short of money</a:t>
            </a:r>
            <a:endParaRPr lang="et-EE" i="1" dirty="0"/>
          </a:p>
          <a:p>
            <a:r>
              <a:rPr lang="en-US" i="1" dirty="0"/>
              <a:t>“Money makes money, money works, money does not sleep”</a:t>
            </a:r>
            <a:endParaRPr lang="et-EE" i="1" dirty="0"/>
          </a:p>
          <a:p>
            <a:r>
              <a:rPr lang="et-EE" dirty="0">
                <a:latin typeface="+mj-lt"/>
              </a:rPr>
              <a:t/>
            </a:r>
            <a:br>
              <a:rPr lang="et-EE" dirty="0">
                <a:latin typeface="+mj-lt"/>
              </a:rPr>
            </a:br>
            <a:r>
              <a:rPr lang="et-EE" dirty="0">
                <a:latin typeface="+mj-lt"/>
              </a:rPr>
              <a:t/>
            </a:r>
            <a:br>
              <a:rPr lang="et-EE" dirty="0">
                <a:latin typeface="+mj-lt"/>
              </a:rPr>
            </a:br>
            <a:endParaRPr lang="et-EE" dirty="0">
              <a:latin typeface="+mj-lt"/>
            </a:endParaRPr>
          </a:p>
        </p:txBody>
      </p:sp>
    </p:spTree>
    <p:extLst>
      <p:ext uri="{BB962C8B-B14F-4D97-AF65-F5344CB8AC3E}">
        <p14:creationId xmlns:p14="http://schemas.microsoft.com/office/powerpoint/2010/main" val="194923797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539" y="0"/>
            <a:ext cx="14121323" cy="2024063"/>
          </a:xfrm>
        </p:spPr>
        <p:txBody>
          <a:bodyPr anchor="ctr">
            <a:normAutofit/>
          </a:bodyPr>
          <a:lstStyle/>
          <a:p>
            <a:r>
              <a:rPr lang="et-EE" b="1" dirty="0" err="1" smtClean="0">
                <a:solidFill>
                  <a:srgbClr val="FECA30"/>
                </a:solidFill>
                <a:cs typeface="Arial" panose="020B0604020202020204" pitchFamily="34" charset="0"/>
              </a:rPr>
              <a:t>Invest</a:t>
            </a:r>
            <a:r>
              <a:rPr lang="en-US" b="1" dirty="0" err="1" smtClean="0">
                <a:solidFill>
                  <a:srgbClr val="FECA30"/>
                </a:solidFill>
                <a:cs typeface="Arial" panose="020B0604020202020204" pitchFamily="34" charset="0"/>
              </a:rPr>
              <a:t>ing</a:t>
            </a:r>
            <a:endParaRPr lang="et-EE" b="1" dirty="0">
              <a:solidFill>
                <a:srgbClr val="FECA30"/>
              </a:solidFill>
              <a:cs typeface="Arial" panose="020B0604020202020204" pitchFamily="34" charset="0"/>
            </a:endParaRPr>
          </a:p>
        </p:txBody>
      </p:sp>
      <p:sp>
        <p:nvSpPr>
          <p:cNvPr id="3" name="Content Placeholder 2"/>
          <p:cNvSpPr>
            <a:spLocks noGrp="1"/>
          </p:cNvSpPr>
          <p:nvPr>
            <p:ph idx="1"/>
          </p:nvPr>
        </p:nvSpPr>
        <p:spPr>
          <a:xfrm>
            <a:off x="1193800" y="1627917"/>
            <a:ext cx="12954000" cy="5801784"/>
          </a:xfrm>
        </p:spPr>
        <p:txBody>
          <a:bodyPr>
            <a:normAutofit/>
          </a:bodyPr>
          <a:lstStyle/>
          <a:p>
            <a:endParaRPr lang="et-EE" dirty="0">
              <a:latin typeface="+mj-lt"/>
            </a:endParaRPr>
          </a:p>
          <a:p>
            <a:r>
              <a:rPr lang="en-US" b="1" dirty="0">
                <a:latin typeface="+mj-lt"/>
              </a:rPr>
              <a:t>A</a:t>
            </a:r>
            <a:r>
              <a:rPr lang="en-US" b="1" dirty="0" smtClean="0"/>
              <a:t>n </a:t>
            </a:r>
            <a:r>
              <a:rPr lang="en-US" b="1" dirty="0"/>
              <a:t>example of investing:</a:t>
            </a:r>
            <a:endParaRPr lang="et-EE" b="1" dirty="0"/>
          </a:p>
          <a:p>
            <a:r>
              <a:rPr lang="en-US" dirty="0"/>
              <a:t>1000 euros for investments (8% return per year) after 10 years you have 2000 euros (actual value is 1550 euros -&gt; in 10 years the initial capital has grown 55%)</a:t>
            </a:r>
            <a:endParaRPr lang="et-EE" dirty="0"/>
          </a:p>
          <a:p>
            <a:endParaRPr lang="et-EE" dirty="0">
              <a:latin typeface="+mj-lt"/>
            </a:endParaRPr>
          </a:p>
        </p:txBody>
      </p:sp>
    </p:spTree>
    <p:extLst>
      <p:ext uri="{BB962C8B-B14F-4D97-AF65-F5344CB8AC3E}">
        <p14:creationId xmlns:p14="http://schemas.microsoft.com/office/powerpoint/2010/main" val="3466043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lt 5"/>
          <p:cNvPicPr>
            <a:picLocks noChangeAspect="1"/>
          </p:cNvPicPr>
          <p:nvPr/>
        </p:nvPicPr>
        <p:blipFill>
          <a:blip r:embed="rId3"/>
          <a:stretch>
            <a:fillRect/>
          </a:stretch>
        </p:blipFill>
        <p:spPr>
          <a:xfrm>
            <a:off x="10697469" y="4824173"/>
            <a:ext cx="3881593" cy="2881532"/>
          </a:xfrm>
          <a:prstGeom prst="rect">
            <a:avLst/>
          </a:prstGeom>
        </p:spPr>
      </p:pic>
      <p:sp>
        <p:nvSpPr>
          <p:cNvPr id="2" name="Pealkiri 1"/>
          <p:cNvSpPr>
            <a:spLocks noGrp="1"/>
          </p:cNvSpPr>
          <p:nvPr>
            <p:ph type="title"/>
          </p:nvPr>
        </p:nvSpPr>
        <p:spPr>
          <a:xfrm>
            <a:off x="4577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a:t>When to start </a:t>
            </a:r>
            <a:r>
              <a:rPr lang="en-US" b="1" dirty="0" smtClean="0"/>
              <a:t>investing</a:t>
            </a:r>
            <a:r>
              <a:rPr lang="et-EE" b="1" dirty="0" smtClean="0">
                <a:solidFill>
                  <a:srgbClr val="FECA30"/>
                </a:solidFill>
                <a:cs typeface="Arial" panose="020B0604020202020204" pitchFamily="34" charset="0"/>
              </a:rPr>
              <a:t>?</a:t>
            </a:r>
            <a:endParaRPr lang="et-EE" b="1" dirty="0">
              <a:solidFill>
                <a:srgbClr val="FECA30"/>
              </a:solidFill>
              <a:cs typeface="Arial" panose="020B0604020202020204" pitchFamily="34" charset="0"/>
            </a:endParaRPr>
          </a:p>
        </p:txBody>
      </p:sp>
      <p:sp>
        <p:nvSpPr>
          <p:cNvPr id="3" name="Sisu kohatäide 2"/>
          <p:cNvSpPr>
            <a:spLocks noGrp="1"/>
          </p:cNvSpPr>
          <p:nvPr>
            <p:ph idx="1"/>
          </p:nvPr>
        </p:nvSpPr>
        <p:spPr>
          <a:xfrm>
            <a:off x="1092739" y="2242097"/>
            <a:ext cx="8076661" cy="5164153"/>
          </a:xfrm>
        </p:spPr>
        <p:txBody>
          <a:bodyPr>
            <a:noAutofit/>
          </a:bodyPr>
          <a:lstStyle/>
          <a:p>
            <a:r>
              <a:rPr lang="en-US" dirty="0" smtClean="0">
                <a:latin typeface="+mj-lt"/>
                <a:cs typeface="Arial" panose="020B0604020202020204" pitchFamily="34" charset="0"/>
              </a:rPr>
              <a:t>You have saved a sum equal to at least 6 months expenses (</a:t>
            </a:r>
            <a:r>
              <a:rPr lang="en-US" i="1" dirty="0" smtClean="0">
                <a:latin typeface="+mj-lt"/>
                <a:cs typeface="Arial" panose="020B0604020202020204" pitchFamily="34" charset="0"/>
              </a:rPr>
              <a:t>and you keep thi</a:t>
            </a:r>
            <a:r>
              <a:rPr lang="en-US" i="1" dirty="0" smtClean="0">
                <a:latin typeface="+mj-lt"/>
                <a:cs typeface="Arial" panose="020B0604020202020204" pitchFamily="34" charset="0"/>
              </a:rPr>
              <a:t>s money for the rainy days</a:t>
            </a:r>
            <a:r>
              <a:rPr lang="en-US" dirty="0" smtClean="0">
                <a:latin typeface="+mj-lt"/>
                <a:cs typeface="Arial" panose="020B0604020202020204" pitchFamily="34" charset="0"/>
              </a:rPr>
              <a:t>)</a:t>
            </a:r>
            <a:endParaRPr lang="et-EE" dirty="0">
              <a:latin typeface="+mj-lt"/>
              <a:cs typeface="Arial" panose="020B0604020202020204" pitchFamily="34" charset="0"/>
            </a:endParaRPr>
          </a:p>
          <a:p>
            <a:r>
              <a:rPr lang="en-US" dirty="0" smtClean="0">
                <a:latin typeface="+mj-lt"/>
                <a:cs typeface="Arial" panose="020B0604020202020204" pitchFamily="34" charset="0"/>
              </a:rPr>
              <a:t>You want to keep or i</a:t>
            </a:r>
            <a:r>
              <a:rPr lang="en-US" dirty="0" smtClean="0"/>
              <a:t>ncrease </a:t>
            </a:r>
            <a:r>
              <a:rPr lang="en-US" dirty="0"/>
              <a:t>the purchasing power of money</a:t>
            </a:r>
            <a:endParaRPr lang="et-EE" dirty="0">
              <a:latin typeface="+mj-lt"/>
              <a:cs typeface="Arial" panose="020B0604020202020204" pitchFamily="34" charset="0"/>
            </a:endParaRPr>
          </a:p>
          <a:p>
            <a:r>
              <a:rPr lang="en-US" dirty="0" smtClean="0">
                <a:latin typeface="+mj-lt"/>
                <a:cs typeface="Arial" panose="020B0604020202020204" pitchFamily="34" charset="0"/>
              </a:rPr>
              <a:t>Start as early as possible: compound interest works for you longer</a:t>
            </a:r>
            <a:endParaRPr lang="et-EE" dirty="0">
              <a:latin typeface="+mj-lt"/>
              <a:cs typeface="Arial" panose="020B0604020202020204" pitchFamily="34" charset="0"/>
            </a:endParaRPr>
          </a:p>
          <a:p>
            <a:endParaRPr lang="et-EE" dirty="0">
              <a:latin typeface="+mj-lt"/>
            </a:endParaRPr>
          </a:p>
        </p:txBody>
      </p:sp>
      <p:pic>
        <p:nvPicPr>
          <p:cNvPr id="1026" name="Picture 2" descr="Piggy Bank, Piggybank, Money, Piggy, Bank, Financi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71906" y="1799280"/>
            <a:ext cx="3807156" cy="2823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101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smtClean="0">
                <a:solidFill>
                  <a:srgbClr val="FECA30"/>
                </a:solidFill>
                <a:cs typeface="Arial" panose="020B0604020202020204" pitchFamily="34" charset="0"/>
              </a:rPr>
              <a:t>Change of a consumer price index </a:t>
            </a:r>
            <a:br>
              <a:rPr lang="en-US" b="1" dirty="0" smtClean="0">
                <a:solidFill>
                  <a:srgbClr val="FECA30"/>
                </a:solidFill>
                <a:cs typeface="Arial" panose="020B0604020202020204" pitchFamily="34" charset="0"/>
              </a:rPr>
            </a:br>
            <a:r>
              <a:rPr lang="en-US" b="1" dirty="0" smtClean="0">
                <a:solidFill>
                  <a:srgbClr val="FECA30"/>
                </a:solidFill>
                <a:cs typeface="Arial" panose="020B0604020202020204" pitchFamily="34" charset="0"/>
              </a:rPr>
              <a:t>in Estonia</a:t>
            </a:r>
            <a:r>
              <a:rPr lang="et-EE" b="1" dirty="0" smtClean="0">
                <a:solidFill>
                  <a:srgbClr val="FECA30"/>
                </a:solidFill>
                <a:cs typeface="Arial" panose="020B0604020202020204" pitchFamily="34" charset="0"/>
              </a:rPr>
              <a:t>, </a:t>
            </a:r>
            <a:r>
              <a:rPr lang="et-EE" b="1" dirty="0">
                <a:solidFill>
                  <a:srgbClr val="FECA30"/>
                </a:solidFill>
                <a:cs typeface="Arial" panose="020B0604020202020204" pitchFamily="34" charset="0"/>
              </a:rPr>
              <a:t>%</a:t>
            </a:r>
          </a:p>
        </p:txBody>
      </p:sp>
      <p:sp>
        <p:nvSpPr>
          <p:cNvPr id="4" name="Slaidinumbri kohatäide 3"/>
          <p:cNvSpPr>
            <a:spLocks noGrp="1"/>
          </p:cNvSpPr>
          <p:nvPr>
            <p:ph type="sldNum" sz="quarter" idx="12"/>
          </p:nvPr>
        </p:nvSpPr>
        <p:spPr/>
        <p:txBody>
          <a:bodyPr/>
          <a:lstStyle/>
          <a:p>
            <a:pPr>
              <a:defRPr/>
            </a:pPr>
            <a:endParaRPr lang="en-US" dirty="0"/>
          </a:p>
        </p:txBody>
      </p:sp>
      <p:graphicFrame>
        <p:nvGraphicFramePr>
          <p:cNvPr id="9" name="Sisu kohatäide 8"/>
          <p:cNvGraphicFramePr>
            <a:graphicFrameLocks noGrp="1"/>
          </p:cNvGraphicFramePr>
          <p:nvPr>
            <p:ph idx="1"/>
            <p:extLst>
              <p:ext uri="{D42A27DB-BD31-4B8C-83A1-F6EECF244321}">
                <p14:modId xmlns:p14="http://schemas.microsoft.com/office/powerpoint/2010/main" val="2702244258"/>
              </p:ext>
            </p:extLst>
          </p:nvPr>
        </p:nvGraphicFramePr>
        <p:xfrm>
          <a:off x="1603196" y="1749219"/>
          <a:ext cx="12493804" cy="612478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349196" y="8198591"/>
            <a:ext cx="7394754" cy="400110"/>
          </a:xfrm>
          <a:prstGeom prst="rect">
            <a:avLst/>
          </a:prstGeom>
          <a:noFill/>
        </p:spPr>
        <p:txBody>
          <a:bodyPr wrap="square" rtlCol="0">
            <a:spAutoFit/>
          </a:bodyPr>
          <a:lstStyle/>
          <a:p>
            <a:r>
              <a:rPr lang="en-US" i="1" dirty="0" smtClean="0">
                <a:latin typeface="+mj-lt"/>
              </a:rPr>
              <a:t>Source</a:t>
            </a:r>
            <a:r>
              <a:rPr lang="et-EE" i="1" dirty="0" smtClean="0">
                <a:latin typeface="+mj-lt"/>
              </a:rPr>
              <a:t>: </a:t>
            </a:r>
            <a:r>
              <a:rPr lang="en-US" i="1" dirty="0" smtClean="0">
                <a:latin typeface="+mj-lt"/>
              </a:rPr>
              <a:t>Estonian Ministry of Finance </a:t>
            </a:r>
            <a:endParaRPr lang="et-EE" i="1" dirty="0">
              <a:latin typeface="+mj-lt"/>
            </a:endParaRPr>
          </a:p>
        </p:txBody>
      </p:sp>
    </p:spTree>
    <p:extLst>
      <p:ext uri="{BB962C8B-B14F-4D97-AF65-F5344CB8AC3E}">
        <p14:creationId xmlns:p14="http://schemas.microsoft.com/office/powerpoint/2010/main" val="3958967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4600" y="491903"/>
            <a:ext cx="11281835" cy="900099"/>
          </a:xfrm>
        </p:spPr>
        <p:txBody>
          <a:bodyPr>
            <a:noAutofit/>
          </a:bodyPr>
          <a:lstStyle/>
          <a:p>
            <a:r>
              <a:rPr lang="en-US" b="1" dirty="0" smtClean="0">
                <a:solidFill>
                  <a:srgbClr val="FECA30"/>
                </a:solidFill>
                <a:cs typeface="Arial" panose="020B0604020202020204" pitchFamily="34" charset="0"/>
              </a:rPr>
              <a:t>Time is investors best friend</a:t>
            </a:r>
            <a:r>
              <a:rPr lang="et-EE" b="1" dirty="0" smtClean="0">
                <a:solidFill>
                  <a:srgbClr val="FECA30"/>
                </a:solidFill>
                <a:cs typeface="Arial" panose="020B0604020202020204" pitchFamily="34" charset="0"/>
              </a:rPr>
              <a:t>!</a:t>
            </a:r>
            <a:endParaRPr lang="en-US" b="1" dirty="0">
              <a:solidFill>
                <a:srgbClr val="FECA30"/>
              </a:solidFill>
              <a:cs typeface="Arial" panose="020B0604020202020204" pitchFamily="34" charset="0"/>
            </a:endParaRPr>
          </a:p>
        </p:txBody>
      </p:sp>
      <p:sp>
        <p:nvSpPr>
          <p:cNvPr id="5" name="Content Placeholder 4"/>
          <p:cNvSpPr>
            <a:spLocks noGrp="1"/>
          </p:cNvSpPr>
          <p:nvPr>
            <p:ph idx="1"/>
          </p:nvPr>
        </p:nvSpPr>
        <p:spPr>
          <a:xfrm>
            <a:off x="1216600" y="2609850"/>
            <a:ext cx="12905800" cy="6362700"/>
          </a:xfrm>
          <a:noFill/>
          <a:ln>
            <a:noFill/>
          </a:ln>
        </p:spPr>
        <p:style>
          <a:lnRef idx="1">
            <a:schemeClr val="accent2"/>
          </a:lnRef>
          <a:fillRef idx="2">
            <a:schemeClr val="accent2"/>
          </a:fillRef>
          <a:effectRef idx="1">
            <a:schemeClr val="accent2"/>
          </a:effectRef>
          <a:fontRef idx="minor">
            <a:schemeClr val="dk1"/>
          </a:fontRef>
        </p:style>
        <p:txBody>
          <a:bodyPr anchor="ctr">
            <a:normAutofit/>
          </a:bodyPr>
          <a:lstStyle/>
          <a:p>
            <a:r>
              <a:rPr lang="en-US" b="1" dirty="0" smtClean="0">
                <a:solidFill>
                  <a:srgbClr val="0A0A0A"/>
                </a:solidFill>
                <a:latin typeface="+mj-lt"/>
                <a:cs typeface="Arial" panose="020B0604020202020204" pitchFamily="34" charset="0"/>
              </a:rPr>
              <a:t>Friend no</a:t>
            </a:r>
            <a:r>
              <a:rPr lang="et-EE" b="1" dirty="0" smtClean="0">
                <a:solidFill>
                  <a:srgbClr val="0A0A0A"/>
                </a:solidFill>
                <a:latin typeface="+mj-lt"/>
                <a:cs typeface="Arial" panose="020B0604020202020204" pitchFamily="34" charset="0"/>
              </a:rPr>
              <a:t> </a:t>
            </a:r>
            <a:r>
              <a:rPr lang="et-EE" b="1" dirty="0">
                <a:solidFill>
                  <a:srgbClr val="0A0A0A"/>
                </a:solidFill>
                <a:latin typeface="+mj-lt"/>
                <a:cs typeface="Arial" panose="020B0604020202020204" pitchFamily="34" charset="0"/>
              </a:rPr>
              <a:t>1</a:t>
            </a:r>
            <a:r>
              <a:rPr lang="et-EE" dirty="0">
                <a:solidFill>
                  <a:srgbClr val="0A0A0A"/>
                </a:solidFill>
                <a:latin typeface="+mj-lt"/>
                <a:cs typeface="Arial" panose="020B0604020202020204" pitchFamily="34" charset="0"/>
              </a:rPr>
              <a:t>: </a:t>
            </a:r>
            <a:r>
              <a:rPr lang="en-US" dirty="0" smtClean="0">
                <a:solidFill>
                  <a:srgbClr val="0A0A0A"/>
                </a:solidFill>
                <a:latin typeface="+mj-lt"/>
                <a:cs typeface="Arial" panose="020B0604020202020204" pitchFamily="34" charset="0"/>
              </a:rPr>
              <a:t>Saves 83 EUR/month during age of</a:t>
            </a:r>
            <a:r>
              <a:rPr lang="et-EE" dirty="0" smtClean="0">
                <a:solidFill>
                  <a:srgbClr val="0A0A0A"/>
                </a:solidFill>
                <a:latin typeface="+mj-lt"/>
                <a:cs typeface="Arial" panose="020B0604020202020204" pitchFamily="34" charset="0"/>
              </a:rPr>
              <a:t> 20</a:t>
            </a:r>
            <a:r>
              <a:rPr lang="et-EE" dirty="0" smtClean="0">
                <a:solidFill>
                  <a:srgbClr val="0A0A0A"/>
                </a:solidFill>
                <a:latin typeface="Calibri"/>
                <a:cs typeface="Calibri"/>
              </a:rPr>
              <a:t>–</a:t>
            </a:r>
            <a:r>
              <a:rPr lang="et-EE" dirty="0" smtClean="0">
                <a:solidFill>
                  <a:srgbClr val="0A0A0A"/>
                </a:solidFill>
                <a:latin typeface="+mj-lt"/>
                <a:cs typeface="Arial" panose="020B0604020202020204" pitchFamily="34" charset="0"/>
              </a:rPr>
              <a:t>30</a:t>
            </a:r>
            <a:r>
              <a:rPr lang="et-EE" dirty="0">
                <a:solidFill>
                  <a:srgbClr val="0A0A0A"/>
                </a:solidFill>
                <a:latin typeface="+mj-lt"/>
                <a:cs typeface="Arial" panose="020B0604020202020204" pitchFamily="34" charset="0"/>
              </a:rPr>
              <a:t>. </a:t>
            </a:r>
          </a:p>
          <a:p>
            <a:r>
              <a:rPr lang="en-US" b="1" dirty="0" smtClean="0">
                <a:solidFill>
                  <a:srgbClr val="0A0A0A"/>
                </a:solidFill>
                <a:latin typeface="+mj-lt"/>
                <a:cs typeface="Arial" panose="020B0604020202020204" pitchFamily="34" charset="0"/>
              </a:rPr>
              <a:t>Friend no</a:t>
            </a:r>
            <a:r>
              <a:rPr lang="et-EE" b="1" dirty="0" smtClean="0">
                <a:solidFill>
                  <a:srgbClr val="0A0A0A"/>
                </a:solidFill>
                <a:latin typeface="+mj-lt"/>
                <a:cs typeface="Arial" panose="020B0604020202020204" pitchFamily="34" charset="0"/>
              </a:rPr>
              <a:t> </a:t>
            </a:r>
            <a:r>
              <a:rPr lang="et-EE" b="1" dirty="0">
                <a:solidFill>
                  <a:srgbClr val="0A0A0A"/>
                </a:solidFill>
                <a:latin typeface="+mj-lt"/>
                <a:cs typeface="Arial" panose="020B0604020202020204" pitchFamily="34" charset="0"/>
              </a:rPr>
              <a:t>2</a:t>
            </a:r>
            <a:r>
              <a:rPr lang="et-EE" dirty="0">
                <a:solidFill>
                  <a:srgbClr val="0A0A0A"/>
                </a:solidFill>
                <a:latin typeface="+mj-lt"/>
                <a:cs typeface="Arial" panose="020B0604020202020204" pitchFamily="34" charset="0"/>
              </a:rPr>
              <a:t>: </a:t>
            </a:r>
            <a:r>
              <a:rPr lang="en-US" dirty="0" smtClean="0">
                <a:solidFill>
                  <a:srgbClr val="0A0A0A"/>
                </a:solidFill>
                <a:latin typeface="+mj-lt"/>
                <a:cs typeface="Arial" panose="020B0604020202020204" pitchFamily="34" charset="0"/>
              </a:rPr>
              <a:t>Starts saving at the age of 30 and</a:t>
            </a:r>
            <a:r>
              <a:rPr lang="et-EE" dirty="0" smtClean="0">
                <a:solidFill>
                  <a:srgbClr val="0A0A0A"/>
                </a:solidFill>
                <a:latin typeface="+mj-lt"/>
                <a:cs typeface="Arial" panose="020B0604020202020204" pitchFamily="34" charset="0"/>
              </a:rPr>
              <a:t> </a:t>
            </a:r>
            <a:r>
              <a:rPr lang="en-US" dirty="0" smtClean="0">
                <a:solidFill>
                  <a:srgbClr val="0A0A0A"/>
                </a:solidFill>
                <a:latin typeface="+mj-lt"/>
                <a:cs typeface="Arial" panose="020B0604020202020204" pitchFamily="34" charset="0"/>
              </a:rPr>
              <a:t>will save </a:t>
            </a:r>
            <a:br>
              <a:rPr lang="en-US" dirty="0" smtClean="0">
                <a:solidFill>
                  <a:srgbClr val="0A0A0A"/>
                </a:solidFill>
                <a:latin typeface="+mj-lt"/>
                <a:cs typeface="Arial" panose="020B0604020202020204" pitchFamily="34" charset="0"/>
              </a:rPr>
            </a:br>
            <a:r>
              <a:rPr lang="en-US" dirty="0" smtClean="0">
                <a:solidFill>
                  <a:srgbClr val="0A0A0A"/>
                </a:solidFill>
                <a:latin typeface="+mj-lt"/>
                <a:cs typeface="Arial" panose="020B0604020202020204" pitchFamily="34" charset="0"/>
              </a:rPr>
              <a:t>83 EUR/month for a 30 years</a:t>
            </a:r>
          </a:p>
          <a:p>
            <a:endParaRPr lang="en-US" dirty="0" smtClean="0"/>
          </a:p>
          <a:p>
            <a:r>
              <a:rPr lang="en-US" dirty="0" smtClean="0"/>
              <a:t>Who </a:t>
            </a:r>
            <a:r>
              <a:rPr lang="en-US" dirty="0"/>
              <a:t>has more money at the age of 60</a:t>
            </a:r>
            <a:r>
              <a:rPr lang="en-US" dirty="0" smtClean="0"/>
              <a:t>?</a:t>
            </a:r>
          </a:p>
          <a:p>
            <a:r>
              <a:rPr lang="en-US" sz="3200" dirty="0"/>
              <a:t>1) if the money is not invested</a:t>
            </a:r>
            <a:endParaRPr lang="et-EE" sz="3200" dirty="0"/>
          </a:p>
          <a:p>
            <a:r>
              <a:rPr lang="en-US" sz="3200" dirty="0"/>
              <a:t>2) when the money is invested at a return of 6%</a:t>
            </a:r>
            <a:endParaRPr lang="et-EE" sz="3200" dirty="0"/>
          </a:p>
          <a:p>
            <a:r>
              <a:rPr lang="en-US" sz="3200" dirty="0"/>
              <a:t>3) when the money is invested at a return of 9%</a:t>
            </a:r>
            <a:endParaRPr lang="et-EE" sz="3200" dirty="0"/>
          </a:p>
          <a:p>
            <a:endParaRPr lang="et-EE" dirty="0"/>
          </a:p>
          <a:p>
            <a:endParaRPr lang="et-EE" dirty="0">
              <a:solidFill>
                <a:srgbClr val="0A0A0A"/>
              </a:solidFill>
              <a:latin typeface="+mj-lt"/>
              <a:cs typeface="Arial" panose="020B0604020202020204" pitchFamily="34" charset="0"/>
            </a:endParaRPr>
          </a:p>
        </p:txBody>
      </p:sp>
      <p:sp>
        <p:nvSpPr>
          <p:cNvPr id="2" name="Rectangle 1"/>
          <p:cNvSpPr/>
          <p:nvPr/>
        </p:nvSpPr>
        <p:spPr>
          <a:xfrm>
            <a:off x="1216600" y="8172450"/>
            <a:ext cx="10896587" cy="8001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r>
              <a:rPr lang="en-US" sz="3600" dirty="0"/>
              <a:t>Which of them has </a:t>
            </a:r>
            <a:r>
              <a:rPr lang="en-US" sz="3600" dirty="0" err="1" smtClean="0"/>
              <a:t>moresdgdsgdsgsg</a:t>
            </a:r>
            <a:r>
              <a:rPr lang="en-US" sz="3600" dirty="0" smtClean="0"/>
              <a:t> </a:t>
            </a:r>
            <a:r>
              <a:rPr lang="en-US" sz="3600" dirty="0"/>
              <a:t>invested</a:t>
            </a:r>
            <a:endParaRPr lang="et-EE" sz="3600" dirty="0"/>
          </a:p>
          <a:p>
            <a:pPr algn="l"/>
            <a:endParaRPr lang="et-EE" sz="3500" dirty="0">
              <a:solidFill>
                <a:srgbClr val="0A0A0A"/>
              </a:solidFill>
              <a:latin typeface="+mj-lt"/>
              <a:cs typeface="Arial" panose="020B0604020202020204" pitchFamily="34" charset="0"/>
            </a:endParaRPr>
          </a:p>
        </p:txBody>
      </p:sp>
    </p:spTree>
    <p:extLst>
      <p:ext uri="{BB962C8B-B14F-4D97-AF65-F5344CB8AC3E}">
        <p14:creationId xmlns:p14="http://schemas.microsoft.com/office/powerpoint/2010/main" val="244182303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56645" y="1561708"/>
            <a:ext cx="10992544" cy="480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3500" dirty="0">
              <a:solidFill>
                <a:srgbClr val="0A0A0A"/>
              </a:solidFill>
              <a:latin typeface="+mj-lt"/>
              <a:cs typeface="Arial" panose="020B0604020202020204" pitchFamily="34" charset="0"/>
            </a:endParaRPr>
          </a:p>
        </p:txBody>
      </p:sp>
      <p:sp>
        <p:nvSpPr>
          <p:cNvPr id="10" name="Rectangle 9"/>
          <p:cNvSpPr/>
          <p:nvPr/>
        </p:nvSpPr>
        <p:spPr>
          <a:xfrm rot="16200000">
            <a:off x="-914585" y="4608454"/>
            <a:ext cx="5146825" cy="315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t-EE" sz="3500" dirty="0" smtClean="0">
                <a:solidFill>
                  <a:schemeClr val="bg1">
                    <a:lumMod val="50000"/>
                  </a:schemeClr>
                </a:solidFill>
                <a:latin typeface="+mj-lt"/>
                <a:cs typeface="Arial" panose="020B0604020202020204" pitchFamily="34" charset="0"/>
              </a:rPr>
              <a:t>FINAN</a:t>
            </a:r>
            <a:r>
              <a:rPr lang="en-US" sz="3500" dirty="0" smtClean="0">
                <a:solidFill>
                  <a:schemeClr val="bg1">
                    <a:lumMod val="50000"/>
                  </a:schemeClr>
                </a:solidFill>
                <a:latin typeface="+mj-lt"/>
                <a:cs typeface="Arial" panose="020B0604020202020204" pitchFamily="34" charset="0"/>
              </a:rPr>
              <a:t>CIAL ASSETS</a:t>
            </a:r>
            <a:r>
              <a:rPr lang="et-EE" sz="3500" dirty="0" smtClean="0">
                <a:solidFill>
                  <a:schemeClr val="bg1">
                    <a:lumMod val="50000"/>
                  </a:schemeClr>
                </a:solidFill>
                <a:latin typeface="+mj-lt"/>
                <a:cs typeface="Arial" panose="020B0604020202020204" pitchFamily="34" charset="0"/>
              </a:rPr>
              <a:t>, </a:t>
            </a:r>
            <a:r>
              <a:rPr lang="et-EE" sz="3500" dirty="0">
                <a:solidFill>
                  <a:schemeClr val="bg1">
                    <a:lumMod val="50000"/>
                  </a:schemeClr>
                </a:solidFill>
                <a:latin typeface="+mj-lt"/>
                <a:cs typeface="Arial" panose="020B0604020202020204" pitchFamily="34" charset="0"/>
              </a:rPr>
              <a:t>EUR</a:t>
            </a:r>
            <a:endParaRPr lang="en-GB" sz="3500" dirty="0">
              <a:solidFill>
                <a:schemeClr val="bg1">
                  <a:lumMod val="50000"/>
                </a:schemeClr>
              </a:solidFill>
              <a:latin typeface="+mj-lt"/>
              <a:cs typeface="Arial" panose="020B0604020202020204" pitchFamily="34" charset="0"/>
            </a:endParaRPr>
          </a:p>
        </p:txBody>
      </p:sp>
      <p:sp>
        <p:nvSpPr>
          <p:cNvPr id="11" name="Rectangle 2"/>
          <p:cNvSpPr>
            <a:spLocks noGrp="1" noChangeArrowheads="1"/>
          </p:cNvSpPr>
          <p:nvPr>
            <p:ph type="title"/>
          </p:nvPr>
        </p:nvSpPr>
        <p:spPr>
          <a:xfrm>
            <a:off x="573845" y="485667"/>
            <a:ext cx="15504355" cy="774327"/>
          </a:xfrm>
        </p:spPr>
        <p:txBody>
          <a:bodyPr>
            <a:noAutofit/>
          </a:bodyPr>
          <a:lstStyle/>
          <a:p>
            <a:pPr eaLnBrk="1" hangingPunct="1"/>
            <a:r>
              <a:rPr lang="en-US" b="1" noProof="1" smtClean="0">
                <a:solidFill>
                  <a:srgbClr val="FECA30"/>
                </a:solidFill>
                <a:cs typeface="Arial" panose="020B0604020202020204" pitchFamily="34" charset="0"/>
                <a:sym typeface="Wingdings" charset="0"/>
              </a:rPr>
              <a:t>Example</a:t>
            </a:r>
            <a:r>
              <a:rPr lang="et-EE" b="1" noProof="1" smtClean="0">
                <a:solidFill>
                  <a:srgbClr val="FECA30"/>
                </a:solidFill>
                <a:cs typeface="Arial" panose="020B0604020202020204" pitchFamily="34" charset="0"/>
                <a:sym typeface="Wingdings" charset="0"/>
              </a:rPr>
              <a:t> 1</a:t>
            </a:r>
            <a:r>
              <a:rPr lang="en-US" b="1" noProof="1" smtClean="0">
                <a:solidFill>
                  <a:srgbClr val="FECA30"/>
                </a:solidFill>
                <a:cs typeface="Arial" panose="020B0604020202020204" pitchFamily="34" charset="0"/>
                <a:sym typeface="Wingdings" charset="0"/>
              </a:rPr>
              <a:t>: </a:t>
            </a:r>
            <a:r>
              <a:rPr lang="fi-FI" b="1" noProof="1" smtClean="0">
                <a:solidFill>
                  <a:srgbClr val="FECA30"/>
                </a:solidFill>
                <a:cs typeface="Arial" panose="020B0604020202020204" pitchFamily="34" charset="0"/>
                <a:sym typeface="Wingdings" charset="0"/>
              </a:rPr>
              <a:t>83 euros </a:t>
            </a:r>
            <a:r>
              <a:rPr lang="en-US" b="1" noProof="1">
                <a:solidFill>
                  <a:srgbClr val="FECA30"/>
                </a:solidFill>
                <a:cs typeface="Arial" panose="020B0604020202020204" pitchFamily="34" charset="0"/>
                <a:sym typeface="Wingdings" charset="0"/>
              </a:rPr>
              <a:t>monthly</a:t>
            </a:r>
            <a:r>
              <a:rPr lang="fi-FI" b="1" noProof="1" smtClean="0">
                <a:solidFill>
                  <a:srgbClr val="FECA30"/>
                </a:solidFill>
                <a:cs typeface="Arial" panose="020B0604020202020204" pitchFamily="34" charset="0"/>
                <a:sym typeface="Wingdings" charset="0"/>
              </a:rPr>
              <a:t>, </a:t>
            </a:r>
            <a:r>
              <a:rPr lang="fi-FI" b="1" noProof="1">
                <a:solidFill>
                  <a:srgbClr val="FECA30"/>
                </a:solidFill>
                <a:cs typeface="Arial" panose="020B0604020202020204" pitchFamily="34" charset="0"/>
                <a:sym typeface="Wingdings" charset="0"/>
              </a:rPr>
              <a:t>0% </a:t>
            </a:r>
            <a:r>
              <a:rPr lang="fi-FI" b="1" noProof="1" smtClean="0">
                <a:solidFill>
                  <a:srgbClr val="FECA30"/>
                </a:solidFill>
                <a:cs typeface="Arial" panose="020B0604020202020204" pitchFamily="34" charset="0"/>
                <a:sym typeface="Wingdings" charset="0"/>
              </a:rPr>
              <a:t>return 														</a:t>
            </a:r>
            <a:r>
              <a:rPr lang="fi-FI" sz="1600" b="1" noProof="1" smtClean="0">
                <a:solidFill>
                  <a:schemeClr val="accent1">
                    <a:lumMod val="60000"/>
                    <a:lumOff val="40000"/>
                  </a:schemeClr>
                </a:solidFill>
                <a:cs typeface="Arial" panose="020B0604020202020204" pitchFamily="34" charset="0"/>
                <a:sym typeface="Wingdings" charset="0"/>
              </a:rPr>
              <a:t>Blue column: friend no 1</a:t>
            </a:r>
            <a:r>
              <a:rPr lang="fi-FI" sz="1600" b="1" noProof="1" smtClean="0">
                <a:solidFill>
                  <a:srgbClr val="FECA30"/>
                </a:solidFill>
                <a:cs typeface="Arial" panose="020B0604020202020204" pitchFamily="34" charset="0"/>
                <a:sym typeface="Wingdings" charset="0"/>
              </a:rPr>
              <a:t>; </a:t>
            </a:r>
            <a:r>
              <a:rPr lang="fi-FI" sz="1600" b="1" noProof="1" smtClean="0">
                <a:solidFill>
                  <a:schemeClr val="accent3">
                    <a:lumMod val="75000"/>
                  </a:schemeClr>
                </a:solidFill>
                <a:cs typeface="Arial" panose="020B0604020202020204" pitchFamily="34" charset="0"/>
                <a:sym typeface="Wingdings" charset="0"/>
              </a:rPr>
              <a:t>green column: friend no 2</a:t>
            </a:r>
            <a:r>
              <a:rPr lang="fi-FI" sz="1600" b="1" noProof="1">
                <a:solidFill>
                  <a:schemeClr val="accent3">
                    <a:lumMod val="75000"/>
                  </a:schemeClr>
                </a:solidFill>
                <a:cs typeface="Arial" panose="020B0604020202020204" pitchFamily="34" charset="0"/>
                <a:sym typeface="Wingdings" charset="0"/>
              </a:rPr>
              <a:t/>
            </a:r>
            <a:br>
              <a:rPr lang="fi-FI" sz="1600" b="1" noProof="1">
                <a:solidFill>
                  <a:schemeClr val="accent3">
                    <a:lumMod val="75000"/>
                  </a:schemeClr>
                </a:solidFill>
                <a:cs typeface="Arial" panose="020B0604020202020204" pitchFamily="34" charset="0"/>
                <a:sym typeface="Wingdings" charset="0"/>
              </a:rPr>
            </a:br>
            <a:endParaRPr sz="1600" b="1" noProof="1">
              <a:solidFill>
                <a:schemeClr val="accent3">
                  <a:lumMod val="75000"/>
                </a:schemeClr>
              </a:solidFill>
              <a:cs typeface="Arial" panose="020B0604020202020204" pitchFamily="34" charset="0"/>
              <a:sym typeface="Wingdings" charset="0"/>
            </a:endParaRPr>
          </a:p>
        </p:txBody>
      </p:sp>
      <p:graphicFrame>
        <p:nvGraphicFramePr>
          <p:cNvPr id="6" name="Chart 5"/>
          <p:cNvGraphicFramePr/>
          <p:nvPr>
            <p:extLst>
              <p:ext uri="{D42A27DB-BD31-4B8C-83A1-F6EECF244321}">
                <p14:modId xmlns:p14="http://schemas.microsoft.com/office/powerpoint/2010/main" val="1174846969"/>
              </p:ext>
            </p:extLst>
          </p:nvPr>
        </p:nvGraphicFramePr>
        <p:xfrm>
          <a:off x="1816404" y="2192618"/>
          <a:ext cx="13118796" cy="5960299"/>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3314700" y="8077200"/>
            <a:ext cx="5353050" cy="666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500" dirty="0" smtClean="0">
                <a:solidFill>
                  <a:schemeClr val="bg1">
                    <a:lumMod val="50000"/>
                  </a:schemeClr>
                </a:solidFill>
                <a:latin typeface="+mj-lt"/>
                <a:cs typeface="Arial" panose="020B0604020202020204" pitchFamily="34" charset="0"/>
              </a:rPr>
              <a:t>AGE</a:t>
            </a:r>
            <a:endParaRPr lang="en-GB" sz="3500" dirty="0">
              <a:solidFill>
                <a:schemeClr val="bg1">
                  <a:lumMod val="50000"/>
                </a:schemeClr>
              </a:solidFill>
              <a:latin typeface="+mj-lt"/>
              <a:cs typeface="Arial" panose="020B0604020202020204" pitchFamily="34" charset="0"/>
            </a:endParaRPr>
          </a:p>
        </p:txBody>
      </p:sp>
    </p:spTree>
    <p:extLst>
      <p:ext uri="{BB962C8B-B14F-4D97-AF65-F5344CB8AC3E}">
        <p14:creationId xmlns:p14="http://schemas.microsoft.com/office/powerpoint/2010/main" val="126239867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56645" y="1561708"/>
            <a:ext cx="10992544" cy="480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3500" dirty="0">
              <a:solidFill>
                <a:srgbClr val="0A0A0A"/>
              </a:solidFill>
              <a:latin typeface="+mj-lt"/>
              <a:cs typeface="Arial" panose="020B0604020202020204" pitchFamily="34" charset="0"/>
            </a:endParaRPr>
          </a:p>
        </p:txBody>
      </p:sp>
      <p:sp>
        <p:nvSpPr>
          <p:cNvPr id="10" name="Rectangle 9"/>
          <p:cNvSpPr/>
          <p:nvPr/>
        </p:nvSpPr>
        <p:spPr>
          <a:xfrm rot="16200000">
            <a:off x="-1105388" y="4454463"/>
            <a:ext cx="5146825" cy="315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t-EE" sz="3500" dirty="0" smtClean="0">
                <a:solidFill>
                  <a:schemeClr val="bg1">
                    <a:lumMod val="50000"/>
                  </a:schemeClr>
                </a:solidFill>
                <a:latin typeface="+mj-lt"/>
                <a:cs typeface="Arial" panose="020B0604020202020204" pitchFamily="34" charset="0"/>
              </a:rPr>
              <a:t>FINA</a:t>
            </a:r>
            <a:r>
              <a:rPr lang="en-US" sz="3500" dirty="0" smtClean="0">
                <a:solidFill>
                  <a:schemeClr val="bg1">
                    <a:lumMod val="50000"/>
                  </a:schemeClr>
                </a:solidFill>
                <a:latin typeface="+mj-lt"/>
                <a:cs typeface="Arial" panose="020B0604020202020204" pitchFamily="34" charset="0"/>
              </a:rPr>
              <a:t>NCIAL ASSETS</a:t>
            </a:r>
            <a:r>
              <a:rPr lang="et-EE" sz="3500" dirty="0" smtClean="0">
                <a:solidFill>
                  <a:schemeClr val="bg1">
                    <a:lumMod val="50000"/>
                  </a:schemeClr>
                </a:solidFill>
                <a:latin typeface="+mj-lt"/>
                <a:cs typeface="Arial" panose="020B0604020202020204" pitchFamily="34" charset="0"/>
              </a:rPr>
              <a:t>, </a:t>
            </a:r>
            <a:r>
              <a:rPr lang="et-EE" sz="3500" dirty="0">
                <a:solidFill>
                  <a:schemeClr val="bg1">
                    <a:lumMod val="50000"/>
                  </a:schemeClr>
                </a:solidFill>
                <a:latin typeface="+mj-lt"/>
                <a:cs typeface="Arial" panose="020B0604020202020204" pitchFamily="34" charset="0"/>
              </a:rPr>
              <a:t>EUR</a:t>
            </a:r>
            <a:endParaRPr lang="en-GB" sz="3500" dirty="0">
              <a:solidFill>
                <a:schemeClr val="bg1">
                  <a:lumMod val="50000"/>
                </a:schemeClr>
              </a:solidFill>
              <a:latin typeface="+mj-lt"/>
              <a:cs typeface="Arial" panose="020B0604020202020204" pitchFamily="34" charset="0"/>
            </a:endParaRPr>
          </a:p>
        </p:txBody>
      </p:sp>
      <p:sp>
        <p:nvSpPr>
          <p:cNvPr id="11" name="Rectangle 2"/>
          <p:cNvSpPr>
            <a:spLocks noGrp="1" noChangeArrowheads="1"/>
          </p:cNvSpPr>
          <p:nvPr>
            <p:ph type="title"/>
          </p:nvPr>
        </p:nvSpPr>
        <p:spPr>
          <a:xfrm>
            <a:off x="573845" y="485667"/>
            <a:ext cx="15904405" cy="774327"/>
          </a:xfrm>
        </p:spPr>
        <p:txBody>
          <a:bodyPr>
            <a:noAutofit/>
          </a:bodyPr>
          <a:lstStyle/>
          <a:p>
            <a:pPr eaLnBrk="1" hangingPunct="1"/>
            <a:r>
              <a:rPr lang="en-US" b="1" noProof="1" smtClean="0">
                <a:solidFill>
                  <a:srgbClr val="FECA30"/>
                </a:solidFill>
                <a:cs typeface="Arial" panose="020B0604020202020204" pitchFamily="34" charset="0"/>
                <a:sym typeface="Wingdings" charset="0"/>
              </a:rPr>
              <a:t>Example</a:t>
            </a:r>
            <a:r>
              <a:rPr lang="et-EE" b="1" noProof="1" smtClean="0">
                <a:solidFill>
                  <a:srgbClr val="FECA30"/>
                </a:solidFill>
                <a:cs typeface="Arial" panose="020B0604020202020204" pitchFamily="34" charset="0"/>
                <a:sym typeface="Wingdings" charset="0"/>
              </a:rPr>
              <a:t> 2</a:t>
            </a:r>
            <a:r>
              <a:rPr lang="en-US" b="1" noProof="1" smtClean="0">
                <a:solidFill>
                  <a:srgbClr val="FECA30"/>
                </a:solidFill>
                <a:cs typeface="Arial" panose="020B0604020202020204" pitchFamily="34" charset="0"/>
                <a:sym typeface="Wingdings" charset="0"/>
              </a:rPr>
              <a:t>: </a:t>
            </a:r>
            <a:r>
              <a:rPr lang="fi-FI" b="1" noProof="1" smtClean="0">
                <a:solidFill>
                  <a:srgbClr val="FECA30"/>
                </a:solidFill>
                <a:cs typeface="Arial" panose="020B0604020202020204" pitchFamily="34" charset="0"/>
                <a:sym typeface="Wingdings" charset="0"/>
              </a:rPr>
              <a:t>83 euros </a:t>
            </a:r>
            <a:r>
              <a:rPr lang="en-US" b="1" noProof="1">
                <a:solidFill>
                  <a:srgbClr val="FECA30"/>
                </a:solidFill>
                <a:cs typeface="Arial" panose="020B0604020202020204" pitchFamily="34" charset="0"/>
                <a:sym typeface="Wingdings" charset="0"/>
              </a:rPr>
              <a:t>monthly</a:t>
            </a:r>
            <a:r>
              <a:rPr lang="fi-FI" b="1" noProof="1" smtClean="0">
                <a:solidFill>
                  <a:srgbClr val="FECA30"/>
                </a:solidFill>
                <a:cs typeface="Arial" panose="020B0604020202020204" pitchFamily="34" charset="0"/>
                <a:sym typeface="Wingdings" charset="0"/>
              </a:rPr>
              <a:t>, </a:t>
            </a:r>
            <a:r>
              <a:rPr lang="et-EE" b="1" noProof="1" smtClean="0">
                <a:solidFill>
                  <a:srgbClr val="FECA30"/>
                </a:solidFill>
                <a:cs typeface="Arial" panose="020B0604020202020204" pitchFamily="34" charset="0"/>
                <a:sym typeface="Wingdings" charset="0"/>
              </a:rPr>
              <a:t>6</a:t>
            </a:r>
            <a:r>
              <a:rPr lang="fi-FI" b="1" noProof="1" smtClean="0">
                <a:solidFill>
                  <a:srgbClr val="FECA30"/>
                </a:solidFill>
                <a:cs typeface="Arial" panose="020B0604020202020204" pitchFamily="34" charset="0"/>
                <a:sym typeface="Wingdings" charset="0"/>
              </a:rPr>
              <a:t>% </a:t>
            </a:r>
            <a:r>
              <a:rPr lang="fi-FI" b="1" noProof="1" smtClean="0">
                <a:solidFill>
                  <a:srgbClr val="FECA30"/>
                </a:solidFill>
                <a:cs typeface="Arial" panose="020B0604020202020204" pitchFamily="34" charset="0"/>
                <a:sym typeface="Wingdings" charset="0"/>
              </a:rPr>
              <a:t>return</a:t>
            </a:r>
            <a:br>
              <a:rPr lang="fi-FI" b="1" noProof="1" smtClean="0">
                <a:solidFill>
                  <a:srgbClr val="FECA30"/>
                </a:solidFill>
                <a:cs typeface="Arial" panose="020B0604020202020204" pitchFamily="34" charset="0"/>
                <a:sym typeface="Wingdings" charset="0"/>
              </a:rPr>
            </a:br>
            <a:r>
              <a:rPr lang="fi-FI" b="1" noProof="1" smtClean="0">
                <a:solidFill>
                  <a:srgbClr val="FECA30"/>
                </a:solidFill>
                <a:cs typeface="Arial" panose="020B0604020202020204" pitchFamily="34" charset="0"/>
                <a:sym typeface="Wingdings" charset="0"/>
              </a:rPr>
              <a:t>														</a:t>
            </a:r>
            <a:r>
              <a:rPr lang="fi-FI" sz="1400" b="1" noProof="1" smtClean="0">
                <a:solidFill>
                  <a:schemeClr val="accent1">
                    <a:lumMod val="60000"/>
                    <a:lumOff val="40000"/>
                  </a:schemeClr>
                </a:solidFill>
                <a:cs typeface="Arial" panose="020B0604020202020204" pitchFamily="34" charset="0"/>
                <a:sym typeface="Wingdings" charset="0"/>
              </a:rPr>
              <a:t>Blue </a:t>
            </a:r>
            <a:r>
              <a:rPr lang="fi-FI" sz="1400" b="1" noProof="1">
                <a:solidFill>
                  <a:schemeClr val="accent1">
                    <a:lumMod val="60000"/>
                    <a:lumOff val="40000"/>
                  </a:schemeClr>
                </a:solidFill>
                <a:cs typeface="Arial" panose="020B0604020202020204" pitchFamily="34" charset="0"/>
                <a:sym typeface="Wingdings" charset="0"/>
              </a:rPr>
              <a:t>column: friend no 1</a:t>
            </a:r>
            <a:r>
              <a:rPr lang="fi-FI" sz="1400" b="1" noProof="1">
                <a:solidFill>
                  <a:srgbClr val="FECA30"/>
                </a:solidFill>
                <a:cs typeface="Arial" panose="020B0604020202020204" pitchFamily="34" charset="0"/>
                <a:sym typeface="Wingdings" charset="0"/>
              </a:rPr>
              <a:t>; </a:t>
            </a:r>
            <a:r>
              <a:rPr lang="fi-FI" sz="1400" b="1" noProof="1">
                <a:solidFill>
                  <a:schemeClr val="accent3">
                    <a:lumMod val="75000"/>
                  </a:schemeClr>
                </a:solidFill>
                <a:cs typeface="Arial" panose="020B0604020202020204" pitchFamily="34" charset="0"/>
                <a:sym typeface="Wingdings" charset="0"/>
              </a:rPr>
              <a:t>green column: friend no 2</a:t>
            </a:r>
            <a:br>
              <a:rPr lang="fi-FI" sz="1400" b="1" noProof="1">
                <a:solidFill>
                  <a:schemeClr val="accent3">
                    <a:lumMod val="75000"/>
                  </a:schemeClr>
                </a:solidFill>
                <a:cs typeface="Arial" panose="020B0604020202020204" pitchFamily="34" charset="0"/>
                <a:sym typeface="Wingdings" charset="0"/>
              </a:rPr>
            </a:br>
            <a:r>
              <a:rPr lang="fi-FI" b="1" noProof="1">
                <a:solidFill>
                  <a:srgbClr val="FECA30"/>
                </a:solidFill>
                <a:cs typeface="Arial" panose="020B0604020202020204" pitchFamily="34" charset="0"/>
                <a:sym typeface="Wingdings" charset="0"/>
              </a:rPr>
              <a:t/>
            </a:r>
            <a:br>
              <a:rPr lang="fi-FI" b="1" noProof="1">
                <a:solidFill>
                  <a:srgbClr val="FECA30"/>
                </a:solidFill>
                <a:cs typeface="Arial" panose="020B0604020202020204" pitchFamily="34" charset="0"/>
                <a:sym typeface="Wingdings" charset="0"/>
              </a:rPr>
            </a:br>
            <a:endParaRPr b="1" noProof="1">
              <a:solidFill>
                <a:srgbClr val="FECA30"/>
              </a:solidFill>
              <a:cs typeface="Arial" panose="020B0604020202020204" pitchFamily="34" charset="0"/>
              <a:sym typeface="Wingdings" charset="0"/>
            </a:endParaRPr>
          </a:p>
        </p:txBody>
      </p:sp>
      <p:sp>
        <p:nvSpPr>
          <p:cNvPr id="13" name="Rectangle 12"/>
          <p:cNvSpPr/>
          <p:nvPr/>
        </p:nvSpPr>
        <p:spPr>
          <a:xfrm>
            <a:off x="3031266" y="8091057"/>
            <a:ext cx="5363434" cy="590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500" dirty="0" smtClean="0">
                <a:solidFill>
                  <a:schemeClr val="bg1">
                    <a:lumMod val="50000"/>
                  </a:schemeClr>
                </a:solidFill>
                <a:latin typeface="+mj-lt"/>
                <a:cs typeface="Arial" panose="020B0604020202020204" pitchFamily="34" charset="0"/>
              </a:rPr>
              <a:t>AGE</a:t>
            </a:r>
            <a:endParaRPr lang="en-GB" sz="3500" dirty="0">
              <a:solidFill>
                <a:schemeClr val="bg1">
                  <a:lumMod val="50000"/>
                </a:schemeClr>
              </a:solidFill>
              <a:latin typeface="+mj-lt"/>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751982723"/>
              </p:ext>
            </p:extLst>
          </p:nvPr>
        </p:nvGraphicFramePr>
        <p:xfrm>
          <a:off x="1879600" y="2041760"/>
          <a:ext cx="13030200" cy="58576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208353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56645" y="1561708"/>
            <a:ext cx="10992544" cy="480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3500" dirty="0">
              <a:solidFill>
                <a:srgbClr val="0A0A0A"/>
              </a:solidFill>
              <a:latin typeface="+mj-lt"/>
              <a:cs typeface="Arial" panose="020B0604020202020204" pitchFamily="34" charset="0"/>
            </a:endParaRPr>
          </a:p>
        </p:txBody>
      </p:sp>
      <p:sp>
        <p:nvSpPr>
          <p:cNvPr id="10" name="Rectangle 9"/>
          <p:cNvSpPr/>
          <p:nvPr/>
        </p:nvSpPr>
        <p:spPr>
          <a:xfrm rot="16200000">
            <a:off x="-1105388" y="4813002"/>
            <a:ext cx="5146825" cy="315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t-EE" sz="3500" dirty="0" smtClean="0">
                <a:solidFill>
                  <a:schemeClr val="bg1">
                    <a:lumMod val="50000"/>
                  </a:schemeClr>
                </a:solidFill>
                <a:latin typeface="+mj-lt"/>
                <a:cs typeface="Arial" panose="020B0604020202020204" pitchFamily="34" charset="0"/>
              </a:rPr>
              <a:t>FINAN</a:t>
            </a:r>
            <a:r>
              <a:rPr lang="en-US" sz="3500" dirty="0" smtClean="0">
                <a:solidFill>
                  <a:schemeClr val="bg1">
                    <a:lumMod val="50000"/>
                  </a:schemeClr>
                </a:solidFill>
                <a:latin typeface="+mj-lt"/>
                <a:cs typeface="Arial" panose="020B0604020202020204" pitchFamily="34" charset="0"/>
              </a:rPr>
              <a:t>CIAL ASSETS</a:t>
            </a:r>
            <a:r>
              <a:rPr lang="et-EE" sz="3500" dirty="0" smtClean="0">
                <a:solidFill>
                  <a:schemeClr val="bg1">
                    <a:lumMod val="50000"/>
                  </a:schemeClr>
                </a:solidFill>
                <a:latin typeface="+mj-lt"/>
                <a:cs typeface="Arial" panose="020B0604020202020204" pitchFamily="34" charset="0"/>
              </a:rPr>
              <a:t>, </a:t>
            </a:r>
            <a:r>
              <a:rPr lang="et-EE" sz="3500" dirty="0">
                <a:solidFill>
                  <a:schemeClr val="bg1">
                    <a:lumMod val="50000"/>
                  </a:schemeClr>
                </a:solidFill>
                <a:latin typeface="+mj-lt"/>
                <a:cs typeface="Arial" panose="020B0604020202020204" pitchFamily="34" charset="0"/>
              </a:rPr>
              <a:t>EUR</a:t>
            </a:r>
            <a:endParaRPr lang="en-GB" sz="3500" dirty="0">
              <a:solidFill>
                <a:schemeClr val="bg1">
                  <a:lumMod val="50000"/>
                </a:schemeClr>
              </a:solidFill>
              <a:latin typeface="+mj-lt"/>
              <a:cs typeface="Arial" panose="020B0604020202020204" pitchFamily="34" charset="0"/>
            </a:endParaRPr>
          </a:p>
        </p:txBody>
      </p:sp>
      <p:sp>
        <p:nvSpPr>
          <p:cNvPr id="11" name="Rectangle 2"/>
          <p:cNvSpPr>
            <a:spLocks noGrp="1" noChangeArrowheads="1"/>
          </p:cNvSpPr>
          <p:nvPr>
            <p:ph type="title"/>
          </p:nvPr>
        </p:nvSpPr>
        <p:spPr>
          <a:xfrm>
            <a:off x="573845" y="485667"/>
            <a:ext cx="15447205" cy="774327"/>
          </a:xfrm>
        </p:spPr>
        <p:txBody>
          <a:bodyPr>
            <a:noAutofit/>
          </a:bodyPr>
          <a:lstStyle/>
          <a:p>
            <a:pPr eaLnBrk="1" hangingPunct="1"/>
            <a:r>
              <a:rPr lang="en-US" b="1" noProof="1" smtClean="0">
                <a:solidFill>
                  <a:srgbClr val="FECA30"/>
                </a:solidFill>
                <a:cs typeface="Arial" panose="020B0604020202020204" pitchFamily="34" charset="0"/>
                <a:sym typeface="Wingdings" charset="0"/>
              </a:rPr>
              <a:t>Example</a:t>
            </a:r>
            <a:r>
              <a:rPr lang="et-EE" b="1" noProof="1" smtClean="0">
                <a:solidFill>
                  <a:srgbClr val="FECA30"/>
                </a:solidFill>
                <a:cs typeface="Arial" panose="020B0604020202020204" pitchFamily="34" charset="0"/>
                <a:sym typeface="Wingdings" charset="0"/>
              </a:rPr>
              <a:t> 3</a:t>
            </a:r>
            <a:r>
              <a:rPr lang="en-US" b="1" noProof="1" smtClean="0">
                <a:solidFill>
                  <a:srgbClr val="FECA30"/>
                </a:solidFill>
                <a:cs typeface="Arial" panose="020B0604020202020204" pitchFamily="34" charset="0"/>
                <a:sym typeface="Wingdings" charset="0"/>
              </a:rPr>
              <a:t>: </a:t>
            </a:r>
            <a:r>
              <a:rPr lang="fi-FI" b="1" noProof="1" smtClean="0">
                <a:solidFill>
                  <a:srgbClr val="FECA30"/>
                </a:solidFill>
                <a:cs typeface="Arial" panose="020B0604020202020204" pitchFamily="34" charset="0"/>
                <a:sym typeface="Wingdings" charset="0"/>
              </a:rPr>
              <a:t>83 euros </a:t>
            </a:r>
            <a:r>
              <a:rPr lang="en-US" b="1" noProof="1">
                <a:solidFill>
                  <a:srgbClr val="FECA30"/>
                </a:solidFill>
                <a:cs typeface="Arial" panose="020B0604020202020204" pitchFamily="34" charset="0"/>
                <a:sym typeface="Wingdings" charset="0"/>
              </a:rPr>
              <a:t>monthly</a:t>
            </a:r>
            <a:r>
              <a:rPr lang="fi-FI" b="1" noProof="1" smtClean="0">
                <a:solidFill>
                  <a:srgbClr val="FECA30"/>
                </a:solidFill>
                <a:cs typeface="Arial" panose="020B0604020202020204" pitchFamily="34" charset="0"/>
                <a:sym typeface="Wingdings" charset="0"/>
              </a:rPr>
              <a:t>, </a:t>
            </a:r>
            <a:r>
              <a:rPr lang="et-EE" b="1" noProof="1">
                <a:solidFill>
                  <a:srgbClr val="FECA30"/>
                </a:solidFill>
                <a:cs typeface="Arial" panose="020B0604020202020204" pitchFamily="34" charset="0"/>
                <a:sym typeface="Wingdings" charset="0"/>
              </a:rPr>
              <a:t>9</a:t>
            </a:r>
            <a:r>
              <a:rPr lang="fi-FI" b="1" noProof="1" smtClean="0">
                <a:solidFill>
                  <a:srgbClr val="FECA30"/>
                </a:solidFill>
                <a:cs typeface="Arial" panose="020B0604020202020204" pitchFamily="34" charset="0"/>
                <a:sym typeface="Wingdings" charset="0"/>
              </a:rPr>
              <a:t>% </a:t>
            </a:r>
            <a:r>
              <a:rPr lang="fi-FI" b="1" noProof="1" smtClean="0">
                <a:solidFill>
                  <a:srgbClr val="FECA30"/>
                </a:solidFill>
                <a:cs typeface="Arial" panose="020B0604020202020204" pitchFamily="34" charset="0"/>
                <a:sym typeface="Wingdings" charset="0"/>
              </a:rPr>
              <a:t>return</a:t>
            </a:r>
            <a:br>
              <a:rPr lang="fi-FI" b="1" noProof="1" smtClean="0">
                <a:solidFill>
                  <a:srgbClr val="FECA30"/>
                </a:solidFill>
                <a:cs typeface="Arial" panose="020B0604020202020204" pitchFamily="34" charset="0"/>
                <a:sym typeface="Wingdings" charset="0"/>
              </a:rPr>
            </a:br>
            <a:r>
              <a:rPr lang="fi-FI" b="1" noProof="1" smtClean="0">
                <a:solidFill>
                  <a:srgbClr val="FECA30"/>
                </a:solidFill>
                <a:cs typeface="Arial" panose="020B0604020202020204" pitchFamily="34" charset="0"/>
                <a:sym typeface="Wingdings" charset="0"/>
              </a:rPr>
              <a:t>															</a:t>
            </a:r>
            <a:r>
              <a:rPr lang="fi-FI" sz="1400" b="1" noProof="1" smtClean="0">
                <a:solidFill>
                  <a:schemeClr val="accent1">
                    <a:lumMod val="60000"/>
                    <a:lumOff val="40000"/>
                  </a:schemeClr>
                </a:solidFill>
                <a:cs typeface="Arial" panose="020B0604020202020204" pitchFamily="34" charset="0"/>
                <a:sym typeface="Wingdings" charset="0"/>
              </a:rPr>
              <a:t>Blue column: friend no 1</a:t>
            </a:r>
            <a:r>
              <a:rPr lang="fi-FI" sz="1400" b="1" noProof="1" smtClean="0">
                <a:solidFill>
                  <a:srgbClr val="FECA30"/>
                </a:solidFill>
                <a:cs typeface="Arial" panose="020B0604020202020204" pitchFamily="34" charset="0"/>
                <a:sym typeface="Wingdings" charset="0"/>
              </a:rPr>
              <a:t>; </a:t>
            </a:r>
            <a:r>
              <a:rPr lang="fi-FI" sz="1400" b="1" noProof="1" smtClean="0">
                <a:solidFill>
                  <a:schemeClr val="accent3">
                    <a:lumMod val="75000"/>
                  </a:schemeClr>
                </a:solidFill>
                <a:cs typeface="Arial" panose="020B0604020202020204" pitchFamily="34" charset="0"/>
                <a:sym typeface="Wingdings" charset="0"/>
              </a:rPr>
              <a:t>green column: friend no 2</a:t>
            </a:r>
            <a:br>
              <a:rPr lang="fi-FI" sz="1400" b="1" noProof="1" smtClean="0">
                <a:solidFill>
                  <a:schemeClr val="accent3">
                    <a:lumMod val="75000"/>
                  </a:schemeClr>
                </a:solidFill>
                <a:cs typeface="Arial" panose="020B0604020202020204" pitchFamily="34" charset="0"/>
                <a:sym typeface="Wingdings" charset="0"/>
              </a:rPr>
            </a:br>
            <a:r>
              <a:rPr lang="fi-FI" b="1" noProof="1">
                <a:solidFill>
                  <a:srgbClr val="FECA30"/>
                </a:solidFill>
                <a:cs typeface="Arial" panose="020B0604020202020204" pitchFamily="34" charset="0"/>
                <a:sym typeface="Wingdings" charset="0"/>
              </a:rPr>
              <a:t/>
            </a:r>
            <a:br>
              <a:rPr lang="fi-FI" b="1" noProof="1">
                <a:solidFill>
                  <a:srgbClr val="FECA30"/>
                </a:solidFill>
                <a:cs typeface="Arial" panose="020B0604020202020204" pitchFamily="34" charset="0"/>
                <a:sym typeface="Wingdings" charset="0"/>
              </a:rPr>
            </a:br>
            <a:endParaRPr b="1" noProof="1">
              <a:solidFill>
                <a:srgbClr val="FECA30"/>
              </a:solidFill>
              <a:cs typeface="Arial" panose="020B0604020202020204" pitchFamily="34" charset="0"/>
              <a:sym typeface="Wingdings" charset="0"/>
            </a:endParaRPr>
          </a:p>
        </p:txBody>
      </p:sp>
      <p:sp>
        <p:nvSpPr>
          <p:cNvPr id="13" name="Rectangle 12"/>
          <p:cNvSpPr/>
          <p:nvPr/>
        </p:nvSpPr>
        <p:spPr>
          <a:xfrm>
            <a:off x="3031266" y="8091057"/>
            <a:ext cx="5363434" cy="590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500" dirty="0" smtClean="0">
                <a:solidFill>
                  <a:schemeClr val="bg1">
                    <a:lumMod val="50000"/>
                  </a:schemeClr>
                </a:solidFill>
                <a:latin typeface="+mj-lt"/>
                <a:cs typeface="Arial" panose="020B0604020202020204" pitchFamily="34" charset="0"/>
              </a:rPr>
              <a:t>AGE</a:t>
            </a:r>
            <a:endParaRPr lang="en-GB" sz="3500" dirty="0">
              <a:solidFill>
                <a:schemeClr val="bg1">
                  <a:lumMod val="50000"/>
                </a:schemeClr>
              </a:solidFill>
              <a:latin typeface="+mj-lt"/>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663193472"/>
              </p:ext>
            </p:extLst>
          </p:nvPr>
        </p:nvGraphicFramePr>
        <p:xfrm>
          <a:off x="2057400" y="1974392"/>
          <a:ext cx="13131262" cy="5992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54609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7016" y="382921"/>
            <a:ext cx="15231583" cy="1154267"/>
          </a:xfrm>
        </p:spPr>
        <p:txBody>
          <a:bodyPr>
            <a:noAutofit/>
          </a:bodyPr>
          <a:lstStyle/>
          <a:p>
            <a:r>
              <a:rPr lang="en-US" b="1" dirty="0" smtClean="0">
                <a:solidFill>
                  <a:srgbClr val="FECA30"/>
                </a:solidFill>
                <a:cs typeface="Arial" panose="020B0604020202020204" pitchFamily="34" charset="0"/>
              </a:rPr>
              <a:t>Growth of money</a:t>
            </a:r>
            <a:br>
              <a:rPr lang="en-US" b="1" dirty="0" smtClean="0">
                <a:solidFill>
                  <a:srgbClr val="FECA30"/>
                </a:solidFill>
                <a:cs typeface="Arial" panose="020B0604020202020204" pitchFamily="34" charset="0"/>
              </a:rPr>
            </a:br>
            <a:r>
              <a:rPr lang="et-EE" b="1" dirty="0">
                <a:solidFill>
                  <a:srgbClr val="FECA30"/>
                </a:solidFill>
                <a:cs typeface="Arial" panose="020B0604020202020204" pitchFamily="34" charset="0"/>
              </a:rPr>
              <a:t>	</a:t>
            </a:r>
            <a:r>
              <a:rPr lang="fi-FI" sz="3500" b="1" dirty="0" smtClean="0">
                <a:solidFill>
                  <a:srgbClr val="808080"/>
                </a:solidFill>
                <a:cs typeface="Arial" panose="020B0604020202020204" pitchFamily="34" charset="0"/>
              </a:rPr>
              <a:t>Monthly investment 83 euros, different returns</a:t>
            </a:r>
            <a:r>
              <a:rPr lang="fi-FI" sz="3500" b="1" dirty="0">
                <a:solidFill>
                  <a:srgbClr val="808080"/>
                </a:solidFill>
                <a:cs typeface="Arial" panose="020B0604020202020204" pitchFamily="34" charset="0"/>
              </a:rPr>
              <a:t/>
            </a:r>
            <a:br>
              <a:rPr lang="fi-FI" sz="3500" b="1" dirty="0">
                <a:solidFill>
                  <a:srgbClr val="808080"/>
                </a:solidFill>
                <a:cs typeface="Arial" panose="020B0604020202020204" pitchFamily="34" charset="0"/>
              </a:rPr>
            </a:br>
            <a:endParaRPr lang="en-GB" sz="3500" b="1" dirty="0">
              <a:solidFill>
                <a:srgbClr val="808080"/>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6D17FF98-D9DF-B248-AA70-63D343164DD8}" type="slidenum">
              <a:rPr lang="en-US" smtClean="0"/>
              <a:t>19</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792959632"/>
              </p:ext>
            </p:extLst>
          </p:nvPr>
        </p:nvGraphicFramePr>
        <p:xfrm>
          <a:off x="1676400" y="2713496"/>
          <a:ext cx="12928600" cy="542005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381500" y="8230536"/>
            <a:ext cx="5695950" cy="550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500" dirty="0" smtClean="0">
                <a:solidFill>
                  <a:schemeClr val="bg1">
                    <a:lumMod val="50000"/>
                  </a:schemeClr>
                </a:solidFill>
                <a:latin typeface="+mj-lt"/>
                <a:cs typeface="Arial" panose="020B0604020202020204" pitchFamily="34" charset="0"/>
              </a:rPr>
              <a:t>AGE</a:t>
            </a:r>
            <a:endParaRPr lang="en-GB" sz="3500" dirty="0">
              <a:solidFill>
                <a:schemeClr val="bg1">
                  <a:lumMod val="50000"/>
                </a:schemeClr>
              </a:solidFill>
              <a:latin typeface="+mj-lt"/>
              <a:cs typeface="Arial" panose="020B0604020202020204" pitchFamily="34" charset="0"/>
            </a:endParaRPr>
          </a:p>
        </p:txBody>
      </p:sp>
      <p:sp>
        <p:nvSpPr>
          <p:cNvPr id="8" name="Rectangle 7"/>
          <p:cNvSpPr/>
          <p:nvPr/>
        </p:nvSpPr>
        <p:spPr>
          <a:xfrm rot="16200000">
            <a:off x="-1532623" y="4839928"/>
            <a:ext cx="5420052" cy="54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t-EE" sz="3200" dirty="0" smtClean="0">
                <a:solidFill>
                  <a:schemeClr val="bg1">
                    <a:lumMod val="50000"/>
                  </a:schemeClr>
                </a:solidFill>
                <a:latin typeface="Arial" panose="020B0604020202020204" pitchFamily="34" charset="0"/>
                <a:cs typeface="Arial" panose="020B0604020202020204" pitchFamily="34" charset="0"/>
              </a:rPr>
              <a:t>FINAN</a:t>
            </a:r>
            <a:r>
              <a:rPr lang="en-US" sz="3200" dirty="0" smtClean="0">
                <a:solidFill>
                  <a:schemeClr val="bg1">
                    <a:lumMod val="50000"/>
                  </a:schemeClr>
                </a:solidFill>
                <a:latin typeface="Arial" panose="020B0604020202020204" pitchFamily="34" charset="0"/>
                <a:cs typeface="Arial" panose="020B0604020202020204" pitchFamily="34" charset="0"/>
              </a:rPr>
              <a:t>CIAL ASSETS</a:t>
            </a:r>
            <a:r>
              <a:rPr lang="et-EE" sz="3200" dirty="0" smtClean="0">
                <a:solidFill>
                  <a:schemeClr val="bg1">
                    <a:lumMod val="50000"/>
                  </a:schemeClr>
                </a:solidFill>
                <a:latin typeface="Arial" panose="020B0604020202020204" pitchFamily="34" charset="0"/>
                <a:cs typeface="Arial" panose="020B0604020202020204" pitchFamily="34" charset="0"/>
              </a:rPr>
              <a:t>, </a:t>
            </a:r>
            <a:r>
              <a:rPr lang="et-EE" sz="3500" dirty="0">
                <a:solidFill>
                  <a:schemeClr val="bg1">
                    <a:lumMod val="50000"/>
                  </a:schemeClr>
                </a:solidFill>
                <a:latin typeface="+mj-lt"/>
                <a:cs typeface="Arial" panose="020B0604020202020204" pitchFamily="34" charset="0"/>
              </a:rPr>
              <a:t>EUR</a:t>
            </a:r>
            <a:endParaRPr lang="en-GB" sz="3500" dirty="0">
              <a:solidFill>
                <a:schemeClr val="bg1">
                  <a:lumMod val="50000"/>
                </a:schemeClr>
              </a:solidFill>
              <a:latin typeface="+mj-lt"/>
              <a:cs typeface="Arial" panose="020B0604020202020204" pitchFamily="34" charset="0"/>
            </a:endParaRPr>
          </a:p>
        </p:txBody>
      </p:sp>
      <p:sp>
        <p:nvSpPr>
          <p:cNvPr id="9" name="Rectangle 8"/>
          <p:cNvSpPr/>
          <p:nvPr/>
        </p:nvSpPr>
        <p:spPr>
          <a:xfrm>
            <a:off x="237017" y="8393207"/>
            <a:ext cx="10992544" cy="775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3500" dirty="0">
              <a:solidFill>
                <a:srgbClr val="0A0A0A"/>
              </a:solidFill>
              <a:latin typeface="+mj-lt"/>
              <a:cs typeface="Arial" panose="020B0604020202020204" pitchFamily="34" charset="0"/>
            </a:endParaRPr>
          </a:p>
        </p:txBody>
      </p:sp>
    </p:spTree>
    <p:extLst>
      <p:ext uri="{BB962C8B-B14F-4D97-AF65-F5344CB8AC3E}">
        <p14:creationId xmlns:p14="http://schemas.microsoft.com/office/powerpoint/2010/main" val="892390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355" y="347530"/>
            <a:ext cx="11281835" cy="1344149"/>
          </a:xfrm>
          <a:ln>
            <a:noFill/>
          </a:ln>
        </p:spPr>
        <p:style>
          <a:lnRef idx="2">
            <a:schemeClr val="accent5"/>
          </a:lnRef>
          <a:fillRef idx="1">
            <a:schemeClr val="lt1"/>
          </a:fillRef>
          <a:effectRef idx="0">
            <a:schemeClr val="accent5"/>
          </a:effectRef>
          <a:fontRef idx="minor">
            <a:schemeClr val="dk1"/>
          </a:fontRef>
        </p:style>
        <p:txBody>
          <a:bodyPr>
            <a:normAutofit/>
          </a:bodyPr>
          <a:lstStyle/>
          <a:p>
            <a:r>
              <a:rPr lang="en-US" b="1" dirty="0" smtClean="0">
                <a:solidFill>
                  <a:srgbClr val="FECA30"/>
                </a:solidFill>
                <a:latin typeface="+mj-lt"/>
                <a:cs typeface="Arial" panose="020B0604020202020204" pitchFamily="34" charset="0"/>
              </a:rPr>
              <a:t>Saving</a:t>
            </a:r>
            <a:endParaRPr lang="en-GB" b="1" dirty="0">
              <a:solidFill>
                <a:srgbClr val="FECA30"/>
              </a:solidFill>
              <a:latin typeface="+mj-lt"/>
              <a:cs typeface="Arial" panose="020B0604020202020204" pitchFamily="34" charset="0"/>
            </a:endParaRPr>
          </a:p>
        </p:txBody>
      </p:sp>
      <p:sp>
        <p:nvSpPr>
          <p:cNvPr id="3" name="Content Placeholder 2"/>
          <p:cNvSpPr>
            <a:spLocks noGrp="1"/>
          </p:cNvSpPr>
          <p:nvPr>
            <p:ph idx="1"/>
          </p:nvPr>
        </p:nvSpPr>
        <p:spPr>
          <a:xfrm>
            <a:off x="1250648" y="1539867"/>
            <a:ext cx="11281835" cy="5856651"/>
          </a:xfrm>
        </p:spPr>
        <p:txBody>
          <a:bodyPr anchor="ctr">
            <a:normAutofit lnSpcReduction="10000"/>
          </a:bodyPr>
          <a:lstStyle/>
          <a:p>
            <a:r>
              <a:rPr lang="en-US" sz="4400" dirty="0" smtClean="0"/>
              <a:t>Saving</a:t>
            </a:r>
            <a:r>
              <a:rPr lang="en-US" sz="4400" dirty="0"/>
              <a:t>: </a:t>
            </a:r>
            <a:r>
              <a:rPr lang="en-US" sz="4400" dirty="0" smtClean="0"/>
              <a:t>not </a:t>
            </a:r>
            <a:r>
              <a:rPr lang="en-US" sz="4400" dirty="0"/>
              <a:t>spending money today to spend that money tomorrow</a:t>
            </a:r>
            <a:r>
              <a:rPr lang="et-EE" sz="4267" dirty="0" smtClean="0"/>
              <a:t>.</a:t>
            </a:r>
            <a:endParaRPr lang="en-US" sz="4267" dirty="0" smtClean="0"/>
          </a:p>
          <a:p>
            <a:r>
              <a:rPr lang="en-US" sz="4267" dirty="0" smtClean="0"/>
              <a:t>Why: it’s cheaper to buy goods for your own money instead of taking a loan</a:t>
            </a:r>
          </a:p>
          <a:p>
            <a:r>
              <a:rPr lang="en-US" sz="4267" dirty="0" smtClean="0"/>
              <a:t>How: save at least 10% of monthly income.</a:t>
            </a:r>
            <a:r>
              <a:rPr lang="et-EE" sz="4267" dirty="0"/>
              <a:t/>
            </a:r>
            <a:br>
              <a:rPr lang="et-EE" sz="4267" dirty="0"/>
            </a:br>
            <a:r>
              <a:rPr lang="et-EE" sz="4267" dirty="0">
                <a:latin typeface="+mj-lt"/>
              </a:rPr>
              <a:t/>
            </a:r>
            <a:br>
              <a:rPr lang="et-EE" sz="4267" dirty="0">
                <a:latin typeface="+mj-lt"/>
              </a:rPr>
            </a:br>
            <a:endParaRPr lang="et-EE" sz="4267" dirty="0">
              <a:solidFill>
                <a:srgbClr val="0A0A0A"/>
              </a:solidFill>
              <a:latin typeface="+mj-lt"/>
            </a:endParaRPr>
          </a:p>
        </p:txBody>
      </p:sp>
    </p:spTree>
    <p:extLst>
      <p:ext uri="{BB962C8B-B14F-4D97-AF65-F5344CB8AC3E}">
        <p14:creationId xmlns:p14="http://schemas.microsoft.com/office/powerpoint/2010/main" val="109666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7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smtClean="0">
                <a:solidFill>
                  <a:srgbClr val="FECA30"/>
                </a:solidFill>
                <a:cs typeface="Arial" panose="020B0604020202020204" pitchFamily="34" charset="0"/>
              </a:rPr>
              <a:t>Where to invest?</a:t>
            </a:r>
            <a:endParaRPr lang="et-EE" b="1" dirty="0">
              <a:solidFill>
                <a:srgbClr val="FECA30"/>
              </a:solidFill>
              <a:cs typeface="Arial" panose="020B0604020202020204" pitchFamily="34" charset="0"/>
            </a:endParaRPr>
          </a:p>
        </p:txBody>
      </p:sp>
      <p:sp>
        <p:nvSpPr>
          <p:cNvPr id="3" name="Sisu kohatäide 2"/>
          <p:cNvSpPr>
            <a:spLocks noGrp="1"/>
          </p:cNvSpPr>
          <p:nvPr>
            <p:ph idx="1"/>
          </p:nvPr>
        </p:nvSpPr>
        <p:spPr>
          <a:xfrm>
            <a:off x="1107724" y="1668463"/>
            <a:ext cx="14233876" cy="5164153"/>
          </a:xfrm>
        </p:spPr>
        <p:txBody>
          <a:bodyPr>
            <a:noAutofit/>
          </a:bodyPr>
          <a:lstStyle/>
          <a:p>
            <a:r>
              <a:rPr lang="en-US" dirty="0" smtClean="0">
                <a:latin typeface="+mj-lt"/>
                <a:cs typeface="Arial" panose="020B0604020202020204" pitchFamily="34" charset="0"/>
              </a:rPr>
              <a:t>Asset class has the biggest impact on return. </a:t>
            </a:r>
          </a:p>
          <a:p>
            <a:r>
              <a:rPr lang="en-US" b="1" dirty="0" smtClean="0">
                <a:solidFill>
                  <a:schemeClr val="accent6"/>
                </a:solidFill>
                <a:latin typeface="+mj-lt"/>
                <a:cs typeface="Arial" panose="020B0604020202020204" pitchFamily="34" charset="0"/>
              </a:rPr>
              <a:t>Shares</a:t>
            </a:r>
            <a:endParaRPr lang="et-EE" b="1" dirty="0" smtClean="0">
              <a:solidFill>
                <a:schemeClr val="accent6"/>
              </a:solidFill>
              <a:latin typeface="+mj-lt"/>
              <a:cs typeface="Arial" panose="020B0604020202020204" pitchFamily="34" charset="0"/>
            </a:endParaRPr>
          </a:p>
          <a:p>
            <a:pPr lvl="1"/>
            <a:r>
              <a:rPr lang="en-US" dirty="0" smtClean="0">
                <a:latin typeface="+mj-lt"/>
                <a:cs typeface="Arial" panose="020B0604020202020204" pitchFamily="34" charset="0"/>
              </a:rPr>
              <a:t>USA: return over the last ten years </a:t>
            </a:r>
            <a:r>
              <a:rPr lang="et-EE" b="1" dirty="0" smtClean="0">
                <a:latin typeface="+mj-lt"/>
                <a:cs typeface="Arial" panose="020B0604020202020204" pitchFamily="34" charset="0"/>
              </a:rPr>
              <a:t>10.15%</a:t>
            </a:r>
            <a:r>
              <a:rPr lang="en-US" b="1" dirty="0" smtClean="0">
                <a:latin typeface="+mj-lt"/>
                <a:cs typeface="Arial" panose="020B0604020202020204" pitchFamily="34" charset="0"/>
              </a:rPr>
              <a:t> </a:t>
            </a:r>
            <a:r>
              <a:rPr lang="en-US" dirty="0" smtClean="0">
                <a:latin typeface="+mj-lt"/>
                <a:cs typeface="Arial" panose="020B0604020202020204" pitchFamily="34" charset="0"/>
              </a:rPr>
              <a:t>per year</a:t>
            </a:r>
            <a:r>
              <a:rPr lang="et-EE" dirty="0" smtClean="0">
                <a:latin typeface="+mj-lt"/>
                <a:cs typeface="Arial" panose="020B0604020202020204" pitchFamily="34" charset="0"/>
              </a:rPr>
              <a:t>, </a:t>
            </a:r>
            <a:r>
              <a:rPr lang="en-US" dirty="0" smtClean="0">
                <a:latin typeface="+mj-lt"/>
                <a:cs typeface="Arial" panose="020B0604020202020204" pitchFamily="34" charset="0"/>
              </a:rPr>
              <a:t/>
            </a:r>
            <a:br>
              <a:rPr lang="en-US" dirty="0" smtClean="0">
                <a:latin typeface="+mj-lt"/>
                <a:cs typeface="Arial" panose="020B0604020202020204" pitchFamily="34" charset="0"/>
              </a:rPr>
            </a:br>
            <a:r>
              <a:rPr lang="en-US" dirty="0" smtClean="0">
                <a:latin typeface="+mj-lt"/>
                <a:cs typeface="Arial" panose="020B0604020202020204" pitchFamily="34" charset="0"/>
              </a:rPr>
              <a:t>the best year </a:t>
            </a:r>
            <a:r>
              <a:rPr lang="et-EE" b="1" dirty="0" smtClean="0">
                <a:latin typeface="+mj-lt"/>
                <a:cs typeface="Arial" panose="020B0604020202020204" pitchFamily="34" charset="0"/>
              </a:rPr>
              <a:t>+32.4</a:t>
            </a:r>
            <a:r>
              <a:rPr lang="et-EE" b="1" dirty="0" smtClean="0">
                <a:latin typeface="+mj-lt"/>
                <a:cs typeface="Arial" panose="020B0604020202020204" pitchFamily="34" charset="0"/>
              </a:rPr>
              <a:t>%, </a:t>
            </a:r>
            <a:r>
              <a:rPr lang="en-US" dirty="0" smtClean="0">
                <a:latin typeface="+mj-lt"/>
                <a:cs typeface="Arial" panose="020B0604020202020204" pitchFamily="34" charset="0"/>
              </a:rPr>
              <a:t>the worst year</a:t>
            </a:r>
            <a:r>
              <a:rPr lang="et-EE" dirty="0" smtClean="0">
                <a:latin typeface="+mj-lt"/>
                <a:cs typeface="Arial" panose="020B0604020202020204" pitchFamily="34" charset="0"/>
              </a:rPr>
              <a:t> </a:t>
            </a:r>
            <a:r>
              <a:rPr lang="et-EE" b="1" dirty="0">
                <a:latin typeface="+mj-lt"/>
                <a:cs typeface="Arial" panose="020B0604020202020204" pitchFamily="34" charset="0"/>
              </a:rPr>
              <a:t>–</a:t>
            </a:r>
            <a:r>
              <a:rPr lang="et-EE" b="1" dirty="0" smtClean="0">
                <a:latin typeface="+mj-lt"/>
                <a:cs typeface="Arial" panose="020B0604020202020204" pitchFamily="34" charset="0"/>
              </a:rPr>
              <a:t>37</a:t>
            </a:r>
            <a:r>
              <a:rPr lang="et-EE" b="1" dirty="0" smtClean="0">
                <a:latin typeface="+mj-lt"/>
                <a:cs typeface="Arial" panose="020B0604020202020204" pitchFamily="34" charset="0"/>
              </a:rPr>
              <a:t>%</a:t>
            </a:r>
          </a:p>
          <a:p>
            <a:r>
              <a:rPr lang="en-US" b="1" dirty="0" smtClean="0">
                <a:solidFill>
                  <a:schemeClr val="accent1"/>
                </a:solidFill>
                <a:latin typeface="+mj-lt"/>
                <a:cs typeface="Arial" panose="020B0604020202020204" pitchFamily="34" charset="0"/>
              </a:rPr>
              <a:t>Bonds</a:t>
            </a:r>
            <a:endParaRPr lang="et-EE" b="1" dirty="0" smtClean="0">
              <a:solidFill>
                <a:schemeClr val="accent1"/>
              </a:solidFill>
              <a:latin typeface="+mj-lt"/>
              <a:cs typeface="Arial" panose="020B0604020202020204" pitchFamily="34" charset="0"/>
            </a:endParaRPr>
          </a:p>
          <a:p>
            <a:pPr lvl="1"/>
            <a:r>
              <a:rPr lang="en-US" dirty="0">
                <a:cs typeface="Arial" panose="020B0604020202020204" pitchFamily="34" charset="0"/>
              </a:rPr>
              <a:t>USA: </a:t>
            </a:r>
            <a:r>
              <a:rPr lang="en-US" dirty="0" smtClean="0">
                <a:cs typeface="Arial" panose="020B0604020202020204" pitchFamily="34" charset="0"/>
              </a:rPr>
              <a:t>return over the last </a:t>
            </a:r>
            <a:r>
              <a:rPr lang="en-US" dirty="0">
                <a:cs typeface="Arial" panose="020B0604020202020204" pitchFamily="34" charset="0"/>
              </a:rPr>
              <a:t>ten years </a:t>
            </a:r>
            <a:r>
              <a:rPr lang="et-EE" b="1" dirty="0" smtClean="0">
                <a:latin typeface="+mj-lt"/>
                <a:cs typeface="Arial" panose="020B0604020202020204" pitchFamily="34" charset="0"/>
              </a:rPr>
              <a:t>4.14</a:t>
            </a:r>
            <a:r>
              <a:rPr lang="et-EE" b="1" dirty="0" smtClean="0">
                <a:latin typeface="+mj-lt"/>
                <a:cs typeface="Arial" panose="020B0604020202020204" pitchFamily="34" charset="0"/>
              </a:rPr>
              <a:t>% </a:t>
            </a:r>
            <a:r>
              <a:rPr lang="en-US" dirty="0" smtClean="0">
                <a:latin typeface="+mj-lt"/>
                <a:cs typeface="Arial" panose="020B0604020202020204" pitchFamily="34" charset="0"/>
              </a:rPr>
              <a:t>per year</a:t>
            </a:r>
            <a:r>
              <a:rPr lang="et-EE" dirty="0" smtClean="0">
                <a:latin typeface="+mj-lt"/>
                <a:cs typeface="Arial" panose="020B0604020202020204" pitchFamily="34" charset="0"/>
              </a:rPr>
              <a:t>, </a:t>
            </a:r>
            <a:r>
              <a:rPr lang="en-US" dirty="0" smtClean="0">
                <a:latin typeface="+mj-lt"/>
                <a:cs typeface="Arial" panose="020B0604020202020204" pitchFamily="34" charset="0"/>
              </a:rPr>
              <a:t/>
            </a:r>
            <a:br>
              <a:rPr lang="en-US" dirty="0" smtClean="0">
                <a:latin typeface="+mj-lt"/>
                <a:cs typeface="Arial" panose="020B0604020202020204" pitchFamily="34" charset="0"/>
              </a:rPr>
            </a:br>
            <a:r>
              <a:rPr lang="en-US" dirty="0" smtClean="0">
                <a:cs typeface="Arial" panose="020B0604020202020204" pitchFamily="34" charset="0"/>
              </a:rPr>
              <a:t>the </a:t>
            </a:r>
            <a:r>
              <a:rPr lang="en-US" dirty="0">
                <a:cs typeface="Arial" panose="020B0604020202020204" pitchFamily="34" charset="0"/>
              </a:rPr>
              <a:t>best year </a:t>
            </a:r>
            <a:r>
              <a:rPr lang="et-EE" b="1" dirty="0" smtClean="0">
                <a:latin typeface="+mj-lt"/>
                <a:cs typeface="Arial" panose="020B0604020202020204" pitchFamily="34" charset="0"/>
              </a:rPr>
              <a:t>7.84</a:t>
            </a:r>
            <a:r>
              <a:rPr lang="et-EE" b="1" dirty="0" smtClean="0">
                <a:latin typeface="+mj-lt"/>
                <a:cs typeface="Arial" panose="020B0604020202020204" pitchFamily="34" charset="0"/>
              </a:rPr>
              <a:t>%</a:t>
            </a:r>
            <a:r>
              <a:rPr lang="et-EE" dirty="0" smtClean="0">
                <a:latin typeface="+mj-lt"/>
                <a:cs typeface="Arial" panose="020B0604020202020204" pitchFamily="34" charset="0"/>
              </a:rPr>
              <a:t>, </a:t>
            </a:r>
            <a:r>
              <a:rPr lang="en-US" dirty="0" smtClean="0">
                <a:cs typeface="Arial" panose="020B0604020202020204" pitchFamily="34" charset="0"/>
              </a:rPr>
              <a:t>the worst year</a:t>
            </a:r>
            <a:r>
              <a:rPr lang="et-EE" dirty="0" smtClean="0">
                <a:latin typeface="+mj-lt"/>
                <a:cs typeface="Arial" panose="020B0604020202020204" pitchFamily="34" charset="0"/>
              </a:rPr>
              <a:t> </a:t>
            </a:r>
            <a:r>
              <a:rPr lang="et-EE" b="1" dirty="0">
                <a:cs typeface="Arial" panose="020B0604020202020204" pitchFamily="34" charset="0"/>
              </a:rPr>
              <a:t>– </a:t>
            </a:r>
            <a:r>
              <a:rPr lang="et-EE" b="1" dirty="0" smtClean="0">
                <a:latin typeface="+mj-lt"/>
                <a:cs typeface="Arial" panose="020B0604020202020204" pitchFamily="34" charset="0"/>
              </a:rPr>
              <a:t>2.0</a:t>
            </a:r>
            <a:r>
              <a:rPr lang="et-EE" b="1" dirty="0" smtClean="0">
                <a:latin typeface="+mj-lt"/>
                <a:cs typeface="Arial" panose="020B0604020202020204" pitchFamily="34" charset="0"/>
              </a:rPr>
              <a:t>%</a:t>
            </a:r>
          </a:p>
          <a:p>
            <a:r>
              <a:rPr lang="en-US" b="1" dirty="0" smtClean="0">
                <a:solidFill>
                  <a:schemeClr val="accent3">
                    <a:lumMod val="75000"/>
                  </a:schemeClr>
                </a:solidFill>
                <a:cs typeface="Arial" panose="020B0604020202020204" pitchFamily="34" charset="0"/>
              </a:rPr>
              <a:t>Exchange-traded funds </a:t>
            </a:r>
            <a:r>
              <a:rPr lang="et-EE" b="1" dirty="0" smtClean="0">
                <a:solidFill>
                  <a:schemeClr val="accent3">
                    <a:lumMod val="75000"/>
                  </a:schemeClr>
                </a:solidFill>
                <a:latin typeface="+mj-lt"/>
                <a:cs typeface="Arial" panose="020B0604020202020204" pitchFamily="34" charset="0"/>
              </a:rPr>
              <a:t>(ETF)</a:t>
            </a:r>
            <a:endParaRPr lang="et-EE" b="1" dirty="0" smtClean="0">
              <a:solidFill>
                <a:schemeClr val="accent3">
                  <a:lumMod val="75000"/>
                </a:schemeClr>
              </a:solidFill>
              <a:latin typeface="+mj-lt"/>
              <a:cs typeface="Arial" panose="020B0604020202020204" pitchFamily="34" charset="0"/>
            </a:endParaRPr>
          </a:p>
          <a:p>
            <a:pPr lvl="1"/>
            <a:r>
              <a:rPr lang="en-US" dirty="0">
                <a:latin typeface="+mj-lt"/>
                <a:cs typeface="Arial" panose="020B0604020202020204" pitchFamily="34" charset="0"/>
              </a:rPr>
              <a:t>Return depends on underlying </a:t>
            </a:r>
            <a:r>
              <a:rPr lang="en-US" dirty="0" smtClean="0">
                <a:latin typeface="+mj-lt"/>
                <a:cs typeface="Arial" panose="020B0604020202020204" pitchFamily="34" charset="0"/>
              </a:rPr>
              <a:t>instruments.</a:t>
            </a:r>
            <a:endParaRPr lang="et-EE" dirty="0" smtClean="0">
              <a:latin typeface="+mj-lt"/>
              <a:cs typeface="Arial" panose="020B0604020202020204" pitchFamily="34" charset="0"/>
            </a:endParaRPr>
          </a:p>
        </p:txBody>
      </p:sp>
    </p:spTree>
    <p:extLst>
      <p:ext uri="{BB962C8B-B14F-4D97-AF65-F5344CB8AC3E}">
        <p14:creationId xmlns:p14="http://schemas.microsoft.com/office/powerpoint/2010/main" val="8628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539" y="157278"/>
            <a:ext cx="14934661"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smtClean="0">
                <a:solidFill>
                  <a:srgbClr val="FECA30"/>
                </a:solidFill>
                <a:cs typeface="Arial" panose="020B0604020202020204" pitchFamily="34" charset="0"/>
              </a:rPr>
              <a:t>How to divide money between different asset classes</a:t>
            </a:r>
            <a:r>
              <a:rPr lang="et-EE" b="1" dirty="0" smtClean="0">
                <a:solidFill>
                  <a:srgbClr val="FECA30"/>
                </a:solidFill>
                <a:cs typeface="Arial" panose="020B0604020202020204" pitchFamily="34" charset="0"/>
              </a:rPr>
              <a:t>?</a:t>
            </a:r>
            <a:endParaRPr lang="et-EE" b="1" dirty="0">
              <a:solidFill>
                <a:srgbClr val="FECA30"/>
              </a:solidFill>
              <a:cs typeface="Arial" panose="020B0604020202020204" pitchFamily="34" charset="0"/>
            </a:endParaRPr>
          </a:p>
        </p:txBody>
      </p:sp>
      <p:sp>
        <p:nvSpPr>
          <p:cNvPr id="4" name="Ristkülik 3"/>
          <p:cNvSpPr/>
          <p:nvPr/>
        </p:nvSpPr>
        <p:spPr>
          <a:xfrm>
            <a:off x="1041401" y="2362201"/>
            <a:ext cx="4270136" cy="2689853"/>
          </a:xfrm>
          <a:prstGeom prst="rect">
            <a:avLst/>
          </a:prstGeom>
          <a:solidFill>
            <a:srgbClr val="FECA3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3600" dirty="0" smtClean="0"/>
              <a:t>Approach</a:t>
            </a:r>
            <a:br>
              <a:rPr lang="en-US" sz="3600" dirty="0" smtClean="0"/>
            </a:br>
            <a:endParaRPr lang="et-EE" sz="3600" dirty="0"/>
          </a:p>
          <a:p>
            <a:r>
              <a:rPr lang="en-US" sz="2800" dirty="0" smtClean="0"/>
              <a:t>Conservative</a:t>
            </a:r>
            <a:endParaRPr lang="et-EE" sz="2800" dirty="0"/>
          </a:p>
          <a:p>
            <a:r>
              <a:rPr lang="en-US" sz="2800" dirty="0" smtClean="0"/>
              <a:t>Medium</a:t>
            </a:r>
            <a:endParaRPr lang="et-EE" sz="2800" dirty="0"/>
          </a:p>
          <a:p>
            <a:r>
              <a:rPr lang="et-EE" sz="2800" dirty="0" smtClean="0"/>
              <a:t>A</a:t>
            </a:r>
            <a:r>
              <a:rPr lang="en-US" sz="2800" dirty="0" smtClean="0"/>
              <a:t>g</a:t>
            </a:r>
            <a:r>
              <a:rPr lang="et-EE" sz="2800" dirty="0" err="1" smtClean="0"/>
              <a:t>gressi</a:t>
            </a:r>
            <a:r>
              <a:rPr lang="en-US" sz="2800" dirty="0" smtClean="0"/>
              <a:t>v</a:t>
            </a:r>
            <a:r>
              <a:rPr lang="et-EE" sz="2800" dirty="0" smtClean="0"/>
              <a:t>e</a:t>
            </a:r>
            <a:endParaRPr lang="et-EE" sz="2800" dirty="0"/>
          </a:p>
        </p:txBody>
      </p:sp>
      <p:sp>
        <p:nvSpPr>
          <p:cNvPr id="5" name="Ristkülik 4"/>
          <p:cNvSpPr/>
          <p:nvPr/>
        </p:nvSpPr>
        <p:spPr>
          <a:xfrm>
            <a:off x="5311536" y="2362201"/>
            <a:ext cx="4320137" cy="2689853"/>
          </a:xfrm>
          <a:prstGeom prst="rect">
            <a:avLst/>
          </a:prstGeom>
          <a:solidFill>
            <a:srgbClr val="4CC9F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800" dirty="0" smtClean="0"/>
              <a:t>Percentage of bonds</a:t>
            </a:r>
            <a:endParaRPr lang="et-EE" sz="2800" dirty="0"/>
          </a:p>
          <a:p>
            <a:endParaRPr lang="en-US" sz="2800" dirty="0" smtClean="0"/>
          </a:p>
          <a:p>
            <a:r>
              <a:rPr lang="et-EE" sz="2800" dirty="0" smtClean="0"/>
              <a:t>= </a:t>
            </a:r>
            <a:r>
              <a:rPr lang="en-US" sz="2800" dirty="0" smtClean="0"/>
              <a:t>age</a:t>
            </a:r>
            <a:endParaRPr lang="et-EE" sz="2800" dirty="0"/>
          </a:p>
          <a:p>
            <a:r>
              <a:rPr lang="et-EE" sz="2800" dirty="0"/>
              <a:t>= </a:t>
            </a:r>
            <a:r>
              <a:rPr lang="en-US" sz="2800" dirty="0" smtClean="0"/>
              <a:t>age </a:t>
            </a:r>
            <a:r>
              <a:rPr lang="et-EE" sz="2800" dirty="0" smtClean="0"/>
              <a:t>– </a:t>
            </a:r>
            <a:r>
              <a:rPr lang="et-EE" sz="2800" dirty="0" smtClean="0"/>
              <a:t>10 </a:t>
            </a:r>
            <a:endParaRPr lang="et-EE" sz="2800" dirty="0"/>
          </a:p>
          <a:p>
            <a:r>
              <a:rPr lang="et-EE" sz="2800" dirty="0"/>
              <a:t>= </a:t>
            </a:r>
            <a:r>
              <a:rPr lang="en-US" sz="2800" dirty="0" smtClean="0"/>
              <a:t>age </a:t>
            </a:r>
            <a:r>
              <a:rPr lang="et-EE" sz="2800" dirty="0" smtClean="0"/>
              <a:t>– </a:t>
            </a:r>
            <a:r>
              <a:rPr lang="et-EE" sz="2800" dirty="0" smtClean="0"/>
              <a:t>20 </a:t>
            </a:r>
            <a:endParaRPr lang="et-EE" sz="2800" dirty="0"/>
          </a:p>
        </p:txBody>
      </p:sp>
      <p:sp>
        <p:nvSpPr>
          <p:cNvPr id="6" name="Ristkülik 5"/>
          <p:cNvSpPr/>
          <p:nvPr/>
        </p:nvSpPr>
        <p:spPr>
          <a:xfrm>
            <a:off x="9631673" y="2362201"/>
            <a:ext cx="4490727" cy="2689854"/>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t-EE" sz="2800" dirty="0"/>
              <a:t>	</a:t>
            </a:r>
            <a:r>
              <a:rPr lang="en-US" sz="2800" dirty="0" smtClean="0"/>
              <a:t>Percentage of shares</a:t>
            </a:r>
            <a:endParaRPr lang="et-EE" sz="2800" dirty="0" smtClean="0"/>
          </a:p>
          <a:p>
            <a:endParaRPr lang="et-EE" sz="2800" dirty="0"/>
          </a:p>
          <a:p>
            <a:r>
              <a:rPr lang="et-EE" sz="2800" dirty="0" smtClean="0"/>
              <a:t>= </a:t>
            </a:r>
            <a:r>
              <a:rPr lang="et-EE" sz="2800" dirty="0"/>
              <a:t>100 </a:t>
            </a:r>
            <a:r>
              <a:rPr lang="et-EE" sz="2800" dirty="0" smtClean="0"/>
              <a:t>– </a:t>
            </a:r>
            <a:r>
              <a:rPr lang="en-US" sz="2800" dirty="0" smtClean="0"/>
              <a:t>age</a:t>
            </a:r>
            <a:endParaRPr lang="et-EE" sz="2800" dirty="0" smtClean="0"/>
          </a:p>
          <a:p>
            <a:r>
              <a:rPr lang="et-EE" sz="2800" dirty="0" smtClean="0"/>
              <a:t>= </a:t>
            </a:r>
            <a:r>
              <a:rPr lang="et-EE" sz="2800" dirty="0"/>
              <a:t>110 </a:t>
            </a:r>
            <a:r>
              <a:rPr lang="et-EE" sz="2800" dirty="0" smtClean="0"/>
              <a:t>– </a:t>
            </a:r>
            <a:r>
              <a:rPr lang="en-US" sz="2800" dirty="0" smtClean="0"/>
              <a:t>age</a:t>
            </a:r>
            <a:endParaRPr lang="et-EE" sz="2800" dirty="0" smtClean="0"/>
          </a:p>
          <a:p>
            <a:r>
              <a:rPr lang="et-EE" sz="2800" dirty="0" smtClean="0"/>
              <a:t>= </a:t>
            </a:r>
            <a:r>
              <a:rPr lang="et-EE" sz="2800" dirty="0"/>
              <a:t>120 – </a:t>
            </a:r>
            <a:r>
              <a:rPr lang="en-US" sz="2800" dirty="0" smtClean="0"/>
              <a:t>age</a:t>
            </a:r>
            <a:endParaRPr lang="et-EE" sz="2800" dirty="0"/>
          </a:p>
        </p:txBody>
      </p:sp>
      <p:sp>
        <p:nvSpPr>
          <p:cNvPr id="3" name="Sisu kohatäide 2"/>
          <p:cNvSpPr>
            <a:spLocks noGrp="1"/>
          </p:cNvSpPr>
          <p:nvPr>
            <p:ph idx="1"/>
          </p:nvPr>
        </p:nvSpPr>
        <p:spPr>
          <a:xfrm>
            <a:off x="1831736" y="5613400"/>
            <a:ext cx="14071600" cy="2235200"/>
          </a:xfrm>
        </p:spPr>
        <p:txBody>
          <a:bodyPr>
            <a:noAutofit/>
          </a:bodyPr>
          <a:lstStyle/>
          <a:p>
            <a:r>
              <a:rPr lang="en-US" sz="2800" b="1" dirty="0" smtClean="0">
                <a:latin typeface="+mj-lt"/>
              </a:rPr>
              <a:t>Example</a:t>
            </a:r>
            <a:r>
              <a:rPr lang="et-EE" sz="2800" b="1" dirty="0" smtClean="0">
                <a:latin typeface="+mj-lt"/>
              </a:rPr>
              <a:t>: </a:t>
            </a:r>
            <a:r>
              <a:rPr lang="et-EE" sz="2800" dirty="0" smtClean="0">
                <a:latin typeface="+mj-lt"/>
              </a:rPr>
              <a:t>40 </a:t>
            </a:r>
            <a:r>
              <a:rPr lang="en-US" sz="2800" dirty="0" smtClean="0">
                <a:latin typeface="+mj-lt"/>
              </a:rPr>
              <a:t>years old investor, medium risk tolerance</a:t>
            </a:r>
            <a:endParaRPr lang="et-EE" sz="2800" dirty="0" smtClean="0">
              <a:latin typeface="+mj-lt"/>
            </a:endParaRPr>
          </a:p>
          <a:p>
            <a:pPr lvl="1"/>
            <a:r>
              <a:rPr lang="en-US" sz="2800" dirty="0" smtClean="0">
                <a:latin typeface="+mj-lt"/>
              </a:rPr>
              <a:t>Bonds</a:t>
            </a:r>
            <a:r>
              <a:rPr lang="et-EE" sz="2800" dirty="0" smtClean="0">
                <a:latin typeface="+mj-lt"/>
              </a:rPr>
              <a:t> </a:t>
            </a:r>
            <a:r>
              <a:rPr lang="en-US" sz="2800" dirty="0" smtClean="0">
                <a:latin typeface="+mj-lt"/>
              </a:rPr>
              <a:t> </a:t>
            </a:r>
            <a:r>
              <a:rPr lang="et-EE" sz="2800" dirty="0" smtClean="0">
                <a:latin typeface="+mj-lt"/>
              </a:rPr>
              <a:t>40 </a:t>
            </a:r>
            <a:r>
              <a:rPr lang="et-EE" sz="2800" dirty="0" smtClean="0">
                <a:latin typeface="+mj-lt"/>
              </a:rPr>
              <a:t>– 10 = 30%</a:t>
            </a:r>
          </a:p>
          <a:p>
            <a:pPr lvl="1"/>
            <a:r>
              <a:rPr lang="en-US" sz="2800" dirty="0" smtClean="0">
                <a:latin typeface="+mj-lt"/>
              </a:rPr>
              <a:t>Shares</a:t>
            </a:r>
            <a:r>
              <a:rPr lang="et-EE" sz="2800" dirty="0" smtClean="0">
                <a:latin typeface="+mj-lt"/>
              </a:rPr>
              <a:t> </a:t>
            </a:r>
            <a:r>
              <a:rPr lang="et-EE" sz="2800" dirty="0" smtClean="0">
                <a:latin typeface="+mj-lt"/>
              </a:rPr>
              <a:t>110 – 40 = 70%</a:t>
            </a:r>
            <a:endParaRPr lang="et-EE" sz="2800" dirty="0">
              <a:latin typeface="+mj-lt"/>
            </a:endParaRPr>
          </a:p>
        </p:txBody>
      </p:sp>
    </p:spTree>
    <p:extLst>
      <p:ext uri="{BB962C8B-B14F-4D97-AF65-F5344CB8AC3E}">
        <p14:creationId xmlns:p14="http://schemas.microsoft.com/office/powerpoint/2010/main" val="292802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847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t-EE" b="1" dirty="0" smtClean="0"/>
              <a:t>Risk </a:t>
            </a:r>
            <a:r>
              <a:rPr lang="et-EE" b="1" dirty="0" err="1" smtClean="0"/>
              <a:t>diversification</a:t>
            </a:r>
            <a:endParaRPr lang="et-EE" b="1" dirty="0">
              <a:solidFill>
                <a:srgbClr val="FECA30"/>
              </a:solidFill>
              <a:cs typeface="Arial" panose="020B0604020202020204" pitchFamily="34" charset="0"/>
            </a:endParaRPr>
          </a:p>
        </p:txBody>
      </p:sp>
      <p:sp>
        <p:nvSpPr>
          <p:cNvPr id="3" name="Sisu kohatäide 2"/>
          <p:cNvSpPr>
            <a:spLocks noGrp="1"/>
          </p:cNvSpPr>
          <p:nvPr>
            <p:ph idx="1"/>
          </p:nvPr>
        </p:nvSpPr>
        <p:spPr>
          <a:xfrm>
            <a:off x="1260124" y="1770063"/>
            <a:ext cx="13877738" cy="5164153"/>
          </a:xfrm>
        </p:spPr>
        <p:txBody>
          <a:bodyPr>
            <a:noAutofit/>
          </a:bodyPr>
          <a:lstStyle/>
          <a:p>
            <a:endParaRPr lang="en-US" dirty="0" smtClean="0">
              <a:latin typeface="+mj-lt"/>
              <a:cs typeface="Arial" panose="020B0604020202020204" pitchFamily="34" charset="0"/>
            </a:endParaRPr>
          </a:p>
          <a:p>
            <a:r>
              <a:rPr lang="et-EE" dirty="0" err="1" smtClean="0">
                <a:latin typeface="+mj-lt"/>
                <a:cs typeface="Arial" panose="020B0604020202020204" pitchFamily="34" charset="0"/>
              </a:rPr>
              <a:t>Invest</a:t>
            </a:r>
            <a:r>
              <a:rPr lang="en-US" dirty="0" smtClean="0">
                <a:latin typeface="+mj-lt"/>
                <a:cs typeface="Arial" panose="020B0604020202020204" pitchFamily="34" charset="0"/>
              </a:rPr>
              <a:t> for a long period</a:t>
            </a:r>
          </a:p>
          <a:p>
            <a:endParaRPr lang="en-US" dirty="0">
              <a:latin typeface="+mj-lt"/>
              <a:cs typeface="Arial" panose="020B0604020202020204" pitchFamily="34" charset="0"/>
            </a:endParaRPr>
          </a:p>
          <a:p>
            <a:r>
              <a:rPr lang="en-US" dirty="0" smtClean="0">
                <a:latin typeface="+mj-lt"/>
                <a:cs typeface="Arial" panose="020B0604020202020204" pitchFamily="34" charset="0"/>
              </a:rPr>
              <a:t>Don’t panic if markets are red (prices drop)</a:t>
            </a:r>
            <a:endParaRPr lang="et-EE" dirty="0">
              <a:latin typeface="+mj-lt"/>
              <a:cs typeface="Arial" panose="020B0604020202020204" pitchFamily="34" charset="0"/>
            </a:endParaRPr>
          </a:p>
          <a:p>
            <a:endParaRPr lang="et-EE" dirty="0">
              <a:latin typeface="+mj-lt"/>
              <a:cs typeface="Arial" panose="020B0604020202020204" pitchFamily="34" charset="0"/>
            </a:endParaRPr>
          </a:p>
          <a:p>
            <a:r>
              <a:rPr lang="en-US" dirty="0" err="1" smtClean="0">
                <a:latin typeface="+mj-lt"/>
                <a:cs typeface="Arial" panose="020B0604020202020204" pitchFamily="34" charset="0"/>
              </a:rPr>
              <a:t>Diversificate</a:t>
            </a:r>
            <a:r>
              <a:rPr lang="en-US" dirty="0" smtClean="0">
                <a:latin typeface="+mj-lt"/>
                <a:cs typeface="Arial" panose="020B0604020202020204" pitchFamily="34" charset="0"/>
              </a:rPr>
              <a:t>: buy shares, bonds from different markets and regions</a:t>
            </a:r>
            <a:endParaRPr lang="et-EE" dirty="0">
              <a:latin typeface="+mj-lt"/>
              <a:cs typeface="Arial" panose="020B0604020202020204" pitchFamily="34" charset="0"/>
            </a:endParaRPr>
          </a:p>
          <a:p>
            <a:endParaRPr lang="et-EE" dirty="0">
              <a:latin typeface="+mj-lt"/>
              <a:cs typeface="Arial" panose="020B0604020202020204" pitchFamily="34" charset="0"/>
            </a:endParaRPr>
          </a:p>
          <a:p>
            <a:pPr lvl="1"/>
            <a:endParaRPr lang="et-EE" dirty="0">
              <a:latin typeface="+mj-lt"/>
            </a:endParaRPr>
          </a:p>
        </p:txBody>
      </p:sp>
    </p:spTree>
    <p:extLst>
      <p:ext uri="{BB962C8B-B14F-4D97-AF65-F5344CB8AC3E}">
        <p14:creationId xmlns:p14="http://schemas.microsoft.com/office/powerpoint/2010/main" val="301509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812" y="114300"/>
            <a:ext cx="14623988" cy="1767417"/>
          </a:xfrm>
          <a:noFill/>
          <a:ln>
            <a:miter lim="800000"/>
            <a:headEnd/>
            <a:tailEnd/>
          </a:ln>
        </p:spPr>
        <p:txBody>
          <a:bodyPr vert="horz" lIns="121920" tIns="60960" rIns="121920" bIns="60960" rtlCol="0" anchor="ctr" anchorCtr="0">
            <a:noAutofit/>
          </a:bodyPr>
          <a:lstStyle/>
          <a:p>
            <a:pPr fontAlgn="base">
              <a:spcAft>
                <a:spcPct val="0"/>
              </a:spcAft>
            </a:pPr>
            <a:r>
              <a:rPr lang="en-US" b="1" dirty="0" smtClean="0">
                <a:solidFill>
                  <a:srgbClr val="FECA30"/>
                </a:solidFill>
                <a:cs typeface="Arial" panose="020B0604020202020204" pitchFamily="34" charset="0"/>
              </a:rPr>
              <a:t>Important to remember when deciding where to invest</a:t>
            </a:r>
            <a:endParaRPr lang="et-EE" b="1" dirty="0">
              <a:solidFill>
                <a:srgbClr val="FECA30"/>
              </a:solidFill>
              <a:cs typeface="Arial" panose="020B0604020202020204" pitchFamily="34" charset="0"/>
            </a:endParaRPr>
          </a:p>
        </p:txBody>
      </p:sp>
      <p:sp>
        <p:nvSpPr>
          <p:cNvPr id="10" name="Oval 9"/>
          <p:cNvSpPr/>
          <p:nvPr/>
        </p:nvSpPr>
        <p:spPr>
          <a:xfrm>
            <a:off x="3519488" y="1924049"/>
            <a:ext cx="4017459" cy="388620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67" dirty="0" smtClean="0">
                <a:solidFill>
                  <a:schemeClr val="bg1"/>
                </a:solidFill>
                <a:latin typeface="+mj-lt"/>
                <a:cs typeface="Arial" panose="020B0604020202020204" pitchFamily="34" charset="0"/>
              </a:rPr>
              <a:t>Time</a:t>
            </a:r>
            <a:endParaRPr lang="et-EE" sz="4267" dirty="0">
              <a:solidFill>
                <a:schemeClr val="bg1"/>
              </a:solidFill>
              <a:latin typeface="+mj-lt"/>
              <a:cs typeface="Arial" panose="020B0604020202020204" pitchFamily="34" charset="0"/>
            </a:endParaRPr>
          </a:p>
        </p:txBody>
      </p:sp>
      <p:sp>
        <p:nvSpPr>
          <p:cNvPr id="11" name="Oval 10"/>
          <p:cNvSpPr/>
          <p:nvPr/>
        </p:nvSpPr>
        <p:spPr>
          <a:xfrm>
            <a:off x="9046684" y="1888795"/>
            <a:ext cx="4002566" cy="384042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smtClean="0"/>
              <a:t>T</a:t>
            </a:r>
            <a:r>
              <a:rPr lang="et-EE" sz="3600" dirty="0" err="1" smtClean="0"/>
              <a:t>ransaction</a:t>
            </a:r>
            <a:r>
              <a:rPr lang="et-EE" sz="4400" dirty="0" smtClean="0"/>
              <a:t> </a:t>
            </a:r>
            <a:r>
              <a:rPr lang="et-EE" sz="3600" dirty="0" err="1" smtClean="0"/>
              <a:t>cost</a:t>
            </a:r>
            <a:r>
              <a:rPr lang="en-US" sz="3600" dirty="0" smtClean="0"/>
              <a:t>s</a:t>
            </a:r>
            <a:endParaRPr lang="en-GB" sz="3600" dirty="0">
              <a:solidFill>
                <a:schemeClr val="bg1"/>
              </a:solidFill>
              <a:latin typeface="+mj-lt"/>
              <a:cs typeface="Arial" panose="020B0604020202020204" pitchFamily="34" charset="0"/>
            </a:endParaRPr>
          </a:p>
        </p:txBody>
      </p:sp>
      <p:sp>
        <p:nvSpPr>
          <p:cNvPr id="12" name="Oval 11"/>
          <p:cNvSpPr/>
          <p:nvPr/>
        </p:nvSpPr>
        <p:spPr>
          <a:xfrm>
            <a:off x="6310749" y="5027984"/>
            <a:ext cx="3962135" cy="375477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t-EE" sz="4400" dirty="0" err="1" smtClean="0"/>
              <a:t>Adminis</a:t>
            </a:r>
            <a:r>
              <a:rPr lang="en-US" sz="4400" dirty="0" smtClean="0"/>
              <a:t>-</a:t>
            </a:r>
            <a:r>
              <a:rPr lang="et-EE" sz="4400" dirty="0" err="1" smtClean="0"/>
              <a:t>tration</a:t>
            </a:r>
            <a:r>
              <a:rPr lang="et-EE" sz="4400" dirty="0" smtClean="0"/>
              <a:t> </a:t>
            </a:r>
            <a:r>
              <a:rPr lang="en-US" sz="4400" dirty="0" smtClean="0"/>
              <a:t/>
            </a:r>
            <a:br>
              <a:rPr lang="en-US" sz="4400" dirty="0" smtClean="0"/>
            </a:br>
            <a:r>
              <a:rPr lang="et-EE" sz="4400" dirty="0" smtClean="0"/>
              <a:t>fee </a:t>
            </a:r>
            <a:endParaRPr lang="et-EE" sz="4267"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99047878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Text Placeholder 2"/>
          <p:cNvSpPr txBox="1">
            <a:spLocks noGrp="1"/>
          </p:cNvSpPr>
          <p:nvPr>
            <p:ph type="body" idx="1"/>
          </p:nvPr>
        </p:nvSpPr>
        <p:spPr>
          <a:prstGeom prst="rect">
            <a:avLst/>
          </a:prstGeom>
        </p:spPr>
        <p:txBody>
          <a:bodyPr/>
          <a:lstStyle/>
          <a:p>
            <a:endParaRPr dirty="0">
              <a:latin typeface="+mj-lt"/>
              <a:ea typeface="+mj-ea"/>
              <a:cs typeface="+mj-cs"/>
              <a:sym typeface="Montserrat Bold"/>
            </a:endParaRPr>
          </a:p>
        </p:txBody>
      </p:sp>
      <p:sp>
        <p:nvSpPr>
          <p:cNvPr id="340" name="Title 1"/>
          <p:cNvSpPr txBox="1">
            <a:spLocks noGrp="1"/>
          </p:cNvSpPr>
          <p:nvPr>
            <p:ph type="title"/>
          </p:nvPr>
        </p:nvSpPr>
        <p:spPr>
          <a:xfrm>
            <a:off x="1067339" y="3702050"/>
            <a:ext cx="14372909" cy="2024063"/>
          </a:xfrm>
          <a:prstGeom prst="rect">
            <a:avLst/>
          </a:prstGeom>
        </p:spPr>
        <p:txBody>
          <a:bodyPr/>
          <a:lstStyle/>
          <a:p>
            <a:pPr algn="ctr"/>
            <a:r>
              <a:rPr lang="en-US" b="1" dirty="0" smtClean="0"/>
              <a:t>Thank you!</a:t>
            </a:r>
            <a:endParaRPr b="1" dirty="0"/>
          </a:p>
        </p:txBody>
      </p:sp>
    </p:spTree>
    <p:extLst>
      <p:ext uri="{BB962C8B-B14F-4D97-AF65-F5344CB8AC3E}">
        <p14:creationId xmlns:p14="http://schemas.microsoft.com/office/powerpoint/2010/main" val="152636115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47532"/>
            <a:ext cx="13919200" cy="176741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Autofit/>
          </a:bodyPr>
          <a:lstStyle/>
          <a:p>
            <a:pPr fontAlgn="base">
              <a:spcAft>
                <a:spcPct val="0"/>
              </a:spcAft>
            </a:pPr>
            <a:r>
              <a:rPr lang="en-US" b="1" dirty="0" smtClean="0">
                <a:solidFill>
                  <a:srgbClr val="FECA30"/>
                </a:solidFill>
                <a:cs typeface="Arial" panose="020B0604020202020204" pitchFamily="34" charset="0"/>
              </a:rPr>
              <a:t>Families still have too little savings</a:t>
            </a:r>
            <a:r>
              <a:rPr lang="et-EE" b="1" dirty="0">
                <a:solidFill>
                  <a:srgbClr val="FECA30"/>
                </a:solidFill>
                <a:cs typeface="Arial" panose="020B0604020202020204" pitchFamily="34" charset="0"/>
              </a:rPr>
              <a:t/>
            </a:r>
            <a:br>
              <a:rPr lang="et-EE" b="1" dirty="0">
                <a:solidFill>
                  <a:srgbClr val="FECA30"/>
                </a:solidFill>
                <a:cs typeface="Arial" panose="020B0604020202020204" pitchFamily="34" charset="0"/>
              </a:rPr>
            </a:br>
            <a:endParaRPr lang="et-EE" b="1" dirty="0">
              <a:solidFill>
                <a:srgbClr val="FECA30"/>
              </a:solidFill>
              <a:cs typeface="Arial" panose="020B0604020202020204" pitchFamily="34" charset="0"/>
            </a:endParaRPr>
          </a:p>
        </p:txBody>
      </p:sp>
      <p:sp>
        <p:nvSpPr>
          <p:cNvPr id="5" name="TextBox 4"/>
          <p:cNvSpPr txBox="1"/>
          <p:nvPr/>
        </p:nvSpPr>
        <p:spPr>
          <a:xfrm>
            <a:off x="711200" y="7819500"/>
            <a:ext cx="11257227" cy="1231106"/>
          </a:xfrm>
          <a:prstGeom prst="rect">
            <a:avLst/>
          </a:prstGeom>
          <a:noFill/>
        </p:spPr>
        <p:txBody>
          <a:bodyPr wrap="square" lIns="0" tIns="0" rIns="0" bIns="0" rtlCol="0">
            <a:spAutoFit/>
          </a:bodyPr>
          <a:lstStyle/>
          <a:p>
            <a:pPr algn="l"/>
            <a:r>
              <a:rPr lang="en-US" i="1" dirty="0" smtClean="0">
                <a:latin typeface="+mj-lt"/>
              </a:rPr>
              <a:t>* </a:t>
            </a:r>
            <a:r>
              <a:rPr lang="en-US" dirty="0" smtClean="0"/>
              <a:t>Answers to a question: “If </a:t>
            </a:r>
            <a:r>
              <a:rPr lang="en-US" dirty="0"/>
              <a:t>your family would lose all their regular income (such as salary, pension, allowances etc.), how many months would you be able to manage with the savings previously collected (at the same time without reducing the running costs)?"</a:t>
            </a:r>
            <a:endParaRPr lang="et-EE" dirty="0"/>
          </a:p>
          <a:p>
            <a:pPr algn="l"/>
            <a:endParaRPr lang="et-EE" dirty="0">
              <a:latin typeface="+mj-lt"/>
            </a:endParaRPr>
          </a:p>
        </p:txBody>
      </p:sp>
      <p:sp>
        <p:nvSpPr>
          <p:cNvPr id="6" name="Rectangle 5"/>
          <p:cNvSpPr/>
          <p:nvPr/>
        </p:nvSpPr>
        <p:spPr>
          <a:xfrm>
            <a:off x="990600" y="1867466"/>
            <a:ext cx="14058900" cy="5078313"/>
          </a:xfrm>
          <a:prstGeom prst="rect">
            <a:avLst/>
          </a:prstGeom>
        </p:spPr>
        <p:txBody>
          <a:bodyPr wrap="square">
            <a:spAutoFit/>
          </a:bodyPr>
          <a:lstStyle/>
          <a:p>
            <a:pPr algn="l"/>
            <a:r>
              <a:rPr lang="en-US" sz="3600" b="0" dirty="0" smtClean="0">
                <a:latin typeface="Montserrat Medium"/>
              </a:rPr>
              <a:t>Results of </a:t>
            </a:r>
            <a:r>
              <a:rPr lang="en-US" sz="3600" b="0" dirty="0" smtClean="0"/>
              <a:t>a </a:t>
            </a:r>
            <a:r>
              <a:rPr lang="en-US" sz="3600" b="0" dirty="0"/>
              <a:t>nation-wide study of Estonian financial literacy </a:t>
            </a:r>
            <a:r>
              <a:rPr lang="en-US" sz="3600" b="0" dirty="0" smtClean="0"/>
              <a:t>in 2019</a:t>
            </a:r>
          </a:p>
          <a:p>
            <a:pPr algn="l"/>
            <a:endParaRPr lang="en-US" sz="3600" b="0" dirty="0" smtClean="0"/>
          </a:p>
          <a:p>
            <a:pPr marL="571500" indent="-571500" algn="l">
              <a:buFont typeface="Arial" panose="020B0604020202020204" pitchFamily="34" charset="0"/>
              <a:buChar char="•"/>
            </a:pPr>
            <a:r>
              <a:rPr lang="en-US" sz="3600" b="0" dirty="0" smtClean="0">
                <a:latin typeface="Montserrat Medium"/>
              </a:rPr>
              <a:t>Upon </a:t>
            </a:r>
            <a:r>
              <a:rPr lang="en-US" sz="3600" b="0" dirty="0">
                <a:latin typeface="Montserrat Medium"/>
              </a:rPr>
              <a:t>losing their primary source of income, 27% of the population would get by </a:t>
            </a:r>
            <a:r>
              <a:rPr lang="en-US" sz="3600" b="0" dirty="0" smtClean="0">
                <a:latin typeface="Montserrat Medium"/>
              </a:rPr>
              <a:t>for up </a:t>
            </a:r>
            <a:r>
              <a:rPr lang="en-US" sz="3600" b="0" dirty="0">
                <a:latin typeface="Montserrat Medium"/>
              </a:rPr>
              <a:t>to a month, with 10% being able to manage for under a </a:t>
            </a:r>
            <a:r>
              <a:rPr lang="en-US" sz="3600" b="0" dirty="0" smtClean="0">
                <a:latin typeface="Montserrat Medium"/>
              </a:rPr>
              <a:t>week*. </a:t>
            </a:r>
          </a:p>
          <a:p>
            <a:pPr marL="571500" indent="-571500" algn="l">
              <a:buFont typeface="Arial" panose="020B0604020202020204" pitchFamily="34" charset="0"/>
              <a:buChar char="•"/>
            </a:pPr>
            <a:r>
              <a:rPr lang="en-US" sz="3600" b="0" dirty="0" smtClean="0">
                <a:latin typeface="Montserrat Medium"/>
              </a:rPr>
              <a:t>Most </a:t>
            </a:r>
            <a:r>
              <a:rPr lang="en-US" sz="3600" b="0" dirty="0">
                <a:latin typeface="Montserrat Medium"/>
              </a:rPr>
              <a:t>people </a:t>
            </a:r>
            <a:r>
              <a:rPr lang="en-US" sz="3600" b="0" dirty="0" smtClean="0">
                <a:latin typeface="Montserrat Medium"/>
              </a:rPr>
              <a:t>would be </a:t>
            </a:r>
            <a:r>
              <a:rPr lang="en-US" sz="3600" b="0" dirty="0">
                <a:latin typeface="Montserrat Medium"/>
              </a:rPr>
              <a:t>able to get by for 1 to 3 months (25%). </a:t>
            </a:r>
            <a:endParaRPr lang="en-US" sz="3600" b="0" dirty="0" smtClean="0">
              <a:latin typeface="Montserrat Medium"/>
            </a:endParaRPr>
          </a:p>
          <a:p>
            <a:pPr marL="571500" indent="-571500" algn="l">
              <a:buFont typeface="Arial" panose="020B0604020202020204" pitchFamily="34" charset="0"/>
              <a:buChar char="•"/>
            </a:pPr>
            <a:r>
              <a:rPr lang="en-US" sz="3600" b="0" dirty="0" smtClean="0">
                <a:latin typeface="Montserrat Medium"/>
              </a:rPr>
              <a:t>16</a:t>
            </a:r>
            <a:r>
              <a:rPr lang="en-US" sz="3600" b="0" dirty="0">
                <a:latin typeface="Montserrat Medium"/>
              </a:rPr>
              <a:t>% could manage for 3 to 6 months </a:t>
            </a:r>
            <a:r>
              <a:rPr lang="en-US" sz="3600" b="0" dirty="0" smtClean="0">
                <a:latin typeface="Montserrat Medium"/>
              </a:rPr>
              <a:t>and 23</a:t>
            </a:r>
            <a:r>
              <a:rPr lang="en-US" sz="3600" b="0" dirty="0">
                <a:latin typeface="Montserrat Medium"/>
              </a:rPr>
              <a:t>% for more than six </a:t>
            </a:r>
            <a:r>
              <a:rPr lang="en-US" sz="3600" b="0" dirty="0" smtClean="0">
                <a:latin typeface="Montserrat Medium"/>
              </a:rPr>
              <a:t>months*. </a:t>
            </a:r>
          </a:p>
          <a:p>
            <a:pPr marL="571500" indent="-571500" algn="l">
              <a:buFont typeface="Arial" panose="020B0604020202020204" pitchFamily="34" charset="0"/>
              <a:buChar char="•"/>
            </a:pPr>
            <a:r>
              <a:rPr lang="en-US" sz="3600" b="0" dirty="0" smtClean="0">
                <a:latin typeface="Montserrat Medium"/>
              </a:rPr>
              <a:t>Situation has improved over the years but it’s still not satisfying. </a:t>
            </a:r>
            <a:endParaRPr lang="et-EE" sz="3600" b="0" dirty="0">
              <a:latin typeface="Montserrat Medium"/>
            </a:endParaRPr>
          </a:p>
        </p:txBody>
      </p:sp>
    </p:spTree>
    <p:extLst>
      <p:ext uri="{BB962C8B-B14F-4D97-AF65-F5344CB8AC3E}">
        <p14:creationId xmlns:p14="http://schemas.microsoft.com/office/powerpoint/2010/main" val="4229337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of money matters</a:t>
            </a:r>
            <a:endParaRPr lang="et-EE" b="1" dirty="0"/>
          </a:p>
        </p:txBody>
      </p:sp>
      <p:graphicFrame>
        <p:nvGraphicFramePr>
          <p:cNvPr id="4" name="Content Placeholder 3" descr="&lt;?xml version=&quot;1.0&quot; encoding=&quot;utf-16&quot;?&gt;&#10;&lt;ChartInfo xmlns:xsi=&quot;http://www.w3.org/2001/XMLSchema-instance&quot; xmlns:xsd=&quot;http://www.w3.org/2001/XMLSchema&quot;&gt;&#10;  &lt;SubtitleFontSize&gt;-1&lt;/SubtitleFontSize&gt;&#10;  &lt;FunctionHistory&gt;&#10;    &lt;Item&gt;&#10;      &lt;Key&gt;&#10;        &lt;int&gt;99&lt;/int&gt;&#10;      &lt;/Key&gt;&#10;      &lt;Value&gt;&#10;        &lt;Cmd case=&quot;datalabels_pos&quot; val=&quot;center&quot; IsRe=&quot;1&quot; /&gt;&#10;      &lt;/Value&gt;&#10;    &lt;/Item&gt;&#10;  &lt;/FunctionHistory&gt;&#10;  &lt;TypeSet&gt;false&lt;/TypeSet&gt;&#10;  &lt;ChartType&gt;0&lt;/ChartType&gt;&#10;&lt;/ChartInfo&gt;"/>
          <p:cNvGraphicFramePr>
            <a:graphicFrameLocks noGrp="1"/>
          </p:cNvGraphicFramePr>
          <p:nvPr>
            <p:ph idx="1"/>
            <p:extLst>
              <p:ext uri="{D42A27DB-BD31-4B8C-83A1-F6EECF244321}">
                <p14:modId xmlns:p14="http://schemas.microsoft.com/office/powerpoint/2010/main" val="2533797761"/>
              </p:ext>
            </p:extLst>
          </p:nvPr>
        </p:nvGraphicFramePr>
        <p:xfrm>
          <a:off x="1066800" y="2678113"/>
          <a:ext cx="13877925" cy="5164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186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5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smtClean="0"/>
              <a:t>Budgeting </a:t>
            </a:r>
            <a:r>
              <a:rPr lang="en-US" b="1" dirty="0" smtClean="0">
                <a:latin typeface="Calibri"/>
                <a:cs typeface="Calibri"/>
              </a:rPr>
              <a:t>–</a:t>
            </a:r>
            <a:r>
              <a:rPr lang="en-US" b="1" dirty="0" smtClean="0"/>
              <a:t> </a:t>
            </a:r>
            <a:r>
              <a:rPr lang="en-US" b="1" dirty="0"/>
              <a:t>why</a:t>
            </a:r>
            <a:r>
              <a:rPr lang="en-GB" b="1" dirty="0" smtClean="0">
                <a:solidFill>
                  <a:srgbClr val="FECA30"/>
                </a:solidFill>
                <a:cs typeface="Arial" panose="020B0604020202020204" pitchFamily="34" charset="0"/>
              </a:rPr>
              <a:t>?</a:t>
            </a:r>
            <a:endParaRPr lang="et-EE" b="1" dirty="0">
              <a:solidFill>
                <a:srgbClr val="FECA30"/>
              </a:solidFill>
              <a:cs typeface="Arial" panose="020B0604020202020204" pitchFamily="34" charset="0"/>
            </a:endParaRPr>
          </a:p>
        </p:txBody>
      </p:sp>
      <p:sp>
        <p:nvSpPr>
          <p:cNvPr id="3" name="Content Placeholder 2"/>
          <p:cNvSpPr>
            <a:spLocks noGrp="1"/>
          </p:cNvSpPr>
          <p:nvPr>
            <p:ph idx="1"/>
          </p:nvPr>
        </p:nvSpPr>
        <p:spPr>
          <a:xfrm>
            <a:off x="1045115" y="2000135"/>
            <a:ext cx="13877738" cy="5164153"/>
          </a:xfrm>
        </p:spPr>
        <p:txBody>
          <a:bodyPr/>
          <a:lstStyle/>
          <a:p>
            <a:pPr>
              <a:lnSpc>
                <a:spcPct val="80000"/>
              </a:lnSpc>
            </a:pPr>
            <a:r>
              <a:rPr lang="en-US" b="1" dirty="0">
                <a:solidFill>
                  <a:srgbClr val="0A0A0A"/>
                </a:solidFill>
                <a:latin typeface="Arial" panose="020B0604020202020204" pitchFamily="34" charset="0"/>
                <a:cs typeface="Arial" panose="020B0604020202020204" pitchFamily="34" charset="0"/>
              </a:rPr>
              <a:t>Income </a:t>
            </a:r>
            <a:r>
              <a:rPr lang="en-US" b="1" dirty="0" smtClean="0">
                <a:solidFill>
                  <a:srgbClr val="0A0A0A"/>
                </a:solidFill>
                <a:latin typeface="Calibri"/>
                <a:cs typeface="Calibri"/>
              </a:rPr>
              <a:t>–</a:t>
            </a:r>
            <a:r>
              <a:rPr lang="en-US" b="1" dirty="0" smtClean="0">
                <a:solidFill>
                  <a:srgbClr val="0A0A0A"/>
                </a:solidFill>
                <a:latin typeface="Arial" panose="020B0604020202020204" pitchFamily="34" charset="0"/>
                <a:cs typeface="Arial" panose="020B0604020202020204" pitchFamily="34" charset="0"/>
              </a:rPr>
              <a:t> </a:t>
            </a:r>
            <a:r>
              <a:rPr lang="en-US" b="1" dirty="0">
                <a:solidFill>
                  <a:srgbClr val="0A0A0A"/>
                </a:solidFill>
                <a:latin typeface="Arial" panose="020B0604020202020204" pitchFamily="34" charset="0"/>
                <a:cs typeface="Arial" panose="020B0604020202020204" pitchFamily="34" charset="0"/>
              </a:rPr>
              <a:t>expenses = spare </a:t>
            </a:r>
            <a:r>
              <a:rPr lang="en-US" b="1" dirty="0" smtClean="0">
                <a:solidFill>
                  <a:srgbClr val="0A0A0A"/>
                </a:solidFill>
                <a:latin typeface="Arial" panose="020B0604020202020204" pitchFamily="34" charset="0"/>
                <a:cs typeface="Arial" panose="020B0604020202020204" pitchFamily="34" charset="0"/>
              </a:rPr>
              <a:t>money</a:t>
            </a:r>
          </a:p>
          <a:p>
            <a:pPr>
              <a:lnSpc>
                <a:spcPct val="80000"/>
              </a:lnSpc>
            </a:pPr>
            <a:endParaRPr lang="en-US" b="1" dirty="0" smtClean="0">
              <a:solidFill>
                <a:srgbClr val="0A0A0A"/>
              </a:solidFill>
              <a:latin typeface="Arial" panose="020B0604020202020204" pitchFamily="34" charset="0"/>
              <a:cs typeface="Arial" panose="020B0604020202020204" pitchFamily="34" charset="0"/>
            </a:endParaRPr>
          </a:p>
          <a:p>
            <a:pPr>
              <a:lnSpc>
                <a:spcPct val="80000"/>
              </a:lnSpc>
            </a:pPr>
            <a:r>
              <a:rPr lang="en-US" dirty="0" smtClean="0">
                <a:solidFill>
                  <a:srgbClr val="0A0A0A"/>
                </a:solidFill>
                <a:latin typeface="Arial" panose="020B0604020202020204" pitchFamily="34" charset="0"/>
                <a:cs typeface="Arial" panose="020B0604020202020204" pitchFamily="34" charset="0"/>
              </a:rPr>
              <a:t>Budgeting is the premise of saving, because it gives you an overview of your income and expenses. </a:t>
            </a:r>
          </a:p>
          <a:p>
            <a:pPr>
              <a:lnSpc>
                <a:spcPct val="80000"/>
              </a:lnSpc>
            </a:pPr>
            <a:endParaRPr lang="en-US" b="1" dirty="0">
              <a:solidFill>
                <a:srgbClr val="0A0A0A"/>
              </a:solidFill>
              <a:latin typeface="Arial" panose="020B0604020202020204" pitchFamily="34" charset="0"/>
              <a:cs typeface="Arial" panose="020B0604020202020204" pitchFamily="34" charset="0"/>
            </a:endParaRPr>
          </a:p>
          <a:p>
            <a:pPr>
              <a:lnSpc>
                <a:spcPct val="80000"/>
              </a:lnSpc>
            </a:pPr>
            <a:r>
              <a:rPr lang="en-US" dirty="0">
                <a:solidFill>
                  <a:srgbClr val="0A0A0A"/>
                </a:solidFill>
                <a:latin typeface="Arial" panose="020B0604020202020204" pitchFamily="34" charset="0"/>
                <a:cs typeface="Arial" panose="020B0604020202020204" pitchFamily="34" charset="0"/>
              </a:rPr>
              <a:t>The more spare money you have, the faster you will achieve your financial goals.</a:t>
            </a:r>
          </a:p>
          <a:p>
            <a:endParaRPr lang="et-EE" dirty="0"/>
          </a:p>
        </p:txBody>
      </p:sp>
      <p:sp>
        <p:nvSpPr>
          <p:cNvPr id="5" name="Text Box 5"/>
          <p:cNvSpPr txBox="1">
            <a:spLocks noChangeArrowheads="1"/>
          </p:cNvSpPr>
          <p:nvPr/>
        </p:nvSpPr>
        <p:spPr bwMode="auto">
          <a:xfrm>
            <a:off x="1045115" y="6588224"/>
            <a:ext cx="12648461" cy="1152128"/>
          </a:xfrm>
          <a:prstGeom prst="rect">
            <a:avLst/>
          </a:prstGeom>
          <a:solidFill>
            <a:schemeClr val="accent6"/>
          </a:solidFill>
          <a:ln>
            <a:noFill/>
            <a:headEnd/>
            <a:tailEnd/>
          </a:ln>
          <a:effectLst>
            <a:outerShdw blurRad="57150" dist="19050" dir="5400000" algn="ctr" rotWithShape="0">
              <a:srgbClr val="000000">
                <a:alpha val="63000"/>
              </a:srgbClr>
            </a:outerShdw>
          </a:effectLst>
        </p:spPr>
        <p:txBody>
          <a:bodyPr anchor="ctr"/>
          <a:lstStyle/>
          <a:p>
            <a:pPr>
              <a:lnSpc>
                <a:spcPct val="80000"/>
              </a:lnSpc>
            </a:pPr>
            <a:r>
              <a:rPr lang="en-US" sz="4000" dirty="0">
                <a:solidFill>
                  <a:srgbClr val="0A0A0A"/>
                </a:solidFill>
                <a:latin typeface="Arial" panose="020B0604020202020204" pitchFamily="34" charset="0"/>
                <a:cs typeface="Arial" panose="020B0604020202020204" pitchFamily="34" charset="0"/>
              </a:rPr>
              <a:t>Good understanding of your money matters = </a:t>
            </a:r>
            <a:r>
              <a:rPr lang="en-US" sz="4000" dirty="0" smtClean="0">
                <a:solidFill>
                  <a:srgbClr val="0A0A0A"/>
                </a:solidFill>
                <a:latin typeface="Arial" panose="020B0604020202020204" pitchFamily="34" charset="0"/>
                <a:cs typeface="Arial" panose="020B0604020202020204" pitchFamily="34" charset="0"/>
              </a:rPr>
              <a:t/>
            </a:r>
            <a:br>
              <a:rPr lang="en-US" sz="4000" dirty="0" smtClean="0">
                <a:solidFill>
                  <a:srgbClr val="0A0A0A"/>
                </a:solidFill>
                <a:latin typeface="Arial" panose="020B0604020202020204" pitchFamily="34" charset="0"/>
                <a:cs typeface="Arial" panose="020B0604020202020204" pitchFamily="34" charset="0"/>
              </a:rPr>
            </a:br>
            <a:r>
              <a:rPr lang="en-US" sz="4000" dirty="0" smtClean="0">
                <a:solidFill>
                  <a:srgbClr val="0A0A0A"/>
                </a:solidFill>
                <a:latin typeface="Arial" panose="020B0604020202020204" pitchFamily="34" charset="0"/>
                <a:cs typeface="Arial" panose="020B0604020202020204" pitchFamily="34" charset="0"/>
              </a:rPr>
              <a:t>the </a:t>
            </a:r>
            <a:r>
              <a:rPr lang="en-US" sz="4000" dirty="0">
                <a:solidFill>
                  <a:srgbClr val="0A0A0A"/>
                </a:solidFill>
                <a:latin typeface="Arial" panose="020B0604020202020204" pitchFamily="34" charset="0"/>
                <a:cs typeface="Arial" panose="020B0604020202020204" pitchFamily="34" charset="0"/>
              </a:rPr>
              <a:t>right decisions</a:t>
            </a:r>
            <a:endParaRPr lang="en-US" sz="4000" dirty="0">
              <a:solidFill>
                <a:srgbClr val="0A0A0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316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739" y="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smtClean="0"/>
              <a:t>Ways </a:t>
            </a:r>
            <a:r>
              <a:rPr lang="en-US" b="1" dirty="0"/>
              <a:t>of budgeting</a:t>
            </a:r>
            <a:endParaRPr lang="et-EE" b="1" dirty="0">
              <a:solidFill>
                <a:srgbClr val="FECA30"/>
              </a:solidFill>
              <a:cs typeface="Arial" panose="020B0604020202020204" pitchFamily="34" charset="0"/>
            </a:endParaRPr>
          </a:p>
        </p:txBody>
      </p:sp>
      <p:sp>
        <p:nvSpPr>
          <p:cNvPr id="6" name="TextBox 5"/>
          <p:cNvSpPr txBox="1"/>
          <p:nvPr/>
        </p:nvSpPr>
        <p:spPr>
          <a:xfrm>
            <a:off x="533400" y="2603957"/>
            <a:ext cx="14884401" cy="4834657"/>
          </a:xfrm>
          <a:prstGeom prst="rect">
            <a:avLst/>
          </a:prstGeom>
          <a:noFill/>
        </p:spPr>
        <p:txBody>
          <a:bodyPr wrap="square" rtlCol="0">
            <a:spAutoFit/>
          </a:bodyPr>
          <a:lstStyle/>
          <a:p>
            <a:pPr marL="609585" indent="-609585" algn="l">
              <a:lnSpc>
                <a:spcPct val="150000"/>
              </a:lnSpc>
              <a:spcBef>
                <a:spcPts val="800"/>
              </a:spcBef>
              <a:buFont typeface="+mj-lt"/>
              <a:buAutoNum type="arabicPeriod"/>
            </a:pPr>
            <a:r>
              <a:rPr lang="en-US" sz="3500" b="0" dirty="0" smtClean="0">
                <a:latin typeface="+mj-lt"/>
              </a:rPr>
              <a:t>Memory</a:t>
            </a:r>
            <a:endParaRPr lang="et-EE" sz="3500" b="0" dirty="0">
              <a:latin typeface="+mj-lt"/>
            </a:endParaRPr>
          </a:p>
          <a:p>
            <a:pPr marL="609585" indent="-609585" algn="l">
              <a:lnSpc>
                <a:spcPct val="150000"/>
              </a:lnSpc>
              <a:spcBef>
                <a:spcPts val="800"/>
              </a:spcBef>
              <a:buFont typeface="+mj-lt"/>
              <a:buAutoNum type="arabicPeriod"/>
            </a:pPr>
            <a:r>
              <a:rPr lang="en-US" sz="3500" b="0" dirty="0" smtClean="0">
                <a:latin typeface="+mj-lt"/>
              </a:rPr>
              <a:t>Written on paper</a:t>
            </a:r>
            <a:endParaRPr lang="et-EE" sz="3500" b="0" dirty="0">
              <a:latin typeface="+mj-lt"/>
            </a:endParaRPr>
          </a:p>
          <a:p>
            <a:pPr marL="609585" indent="-609585" algn="l">
              <a:lnSpc>
                <a:spcPct val="150000"/>
              </a:lnSpc>
              <a:spcBef>
                <a:spcPts val="800"/>
              </a:spcBef>
              <a:buFont typeface="+mj-lt"/>
              <a:buAutoNum type="arabicPeriod"/>
            </a:pPr>
            <a:r>
              <a:rPr lang="et-EE" sz="3500" b="0" dirty="0" smtClean="0">
                <a:latin typeface="+mj-lt"/>
              </a:rPr>
              <a:t>E</a:t>
            </a:r>
            <a:r>
              <a:rPr lang="en-US" sz="3500" b="0" dirty="0" err="1" smtClean="0">
                <a:latin typeface="+mj-lt"/>
              </a:rPr>
              <a:t>lectronic</a:t>
            </a:r>
            <a:r>
              <a:rPr lang="et-EE" sz="3500" b="0" dirty="0" smtClean="0">
                <a:latin typeface="+mj-lt"/>
              </a:rPr>
              <a:t> </a:t>
            </a:r>
            <a:r>
              <a:rPr lang="en-US" sz="3500" b="0" dirty="0" smtClean="0">
                <a:latin typeface="+mj-lt"/>
              </a:rPr>
              <a:t>(</a:t>
            </a:r>
            <a:r>
              <a:rPr lang="et-EE" sz="3500" b="0" dirty="0" smtClean="0">
                <a:latin typeface="+mj-lt"/>
              </a:rPr>
              <a:t>Excel)</a:t>
            </a:r>
            <a:endParaRPr lang="en-US" sz="3500" b="0" dirty="0" smtClean="0">
              <a:latin typeface="+mj-lt"/>
            </a:endParaRPr>
          </a:p>
          <a:p>
            <a:pPr marL="609585" indent="-609585" algn="l">
              <a:lnSpc>
                <a:spcPct val="150000"/>
              </a:lnSpc>
              <a:spcBef>
                <a:spcPts val="800"/>
              </a:spcBef>
              <a:buFont typeface="+mj-lt"/>
              <a:buAutoNum type="arabicPeriod"/>
            </a:pPr>
            <a:r>
              <a:rPr lang="en-US" sz="3600" b="0" dirty="0" smtClean="0">
                <a:latin typeface="Montserrat SemiBold"/>
              </a:rPr>
              <a:t>Using </a:t>
            </a:r>
            <a:r>
              <a:rPr lang="en-US" sz="3600" b="0" dirty="0">
                <a:latin typeface="Montserrat SemiBold"/>
              </a:rPr>
              <a:t>a financial planner </a:t>
            </a:r>
            <a:r>
              <a:rPr lang="en-US" sz="3600" b="0" dirty="0" smtClean="0">
                <a:latin typeface="Montserrat SemiBold"/>
              </a:rPr>
              <a:t>of the </a:t>
            </a:r>
            <a:r>
              <a:rPr lang="en-US" sz="3600" b="0" dirty="0">
                <a:latin typeface="Montserrat SemiBold"/>
              </a:rPr>
              <a:t>internet bank</a:t>
            </a:r>
            <a:endParaRPr lang="et-EE" sz="3600" b="0" dirty="0">
              <a:latin typeface="Montserrat SemiBold"/>
            </a:endParaRPr>
          </a:p>
          <a:p>
            <a:pPr marL="609585" indent="-609585" algn="l">
              <a:spcBef>
                <a:spcPts val="800"/>
              </a:spcBef>
              <a:buFont typeface="+mj-lt"/>
              <a:buAutoNum type="arabicPeriod"/>
            </a:pPr>
            <a:r>
              <a:rPr lang="et-EE" sz="3500" b="0" dirty="0" err="1" smtClean="0">
                <a:latin typeface="+mj-lt"/>
              </a:rPr>
              <a:t>Mob</a:t>
            </a:r>
            <a:r>
              <a:rPr lang="en-US" sz="3500" b="0" dirty="0" err="1" smtClean="0">
                <a:latin typeface="+mj-lt"/>
              </a:rPr>
              <a:t>ile</a:t>
            </a:r>
            <a:r>
              <a:rPr lang="en-US" sz="3500" b="0" dirty="0" smtClean="0">
                <a:latin typeface="+mj-lt"/>
              </a:rPr>
              <a:t> app</a:t>
            </a:r>
            <a:r>
              <a:rPr lang="et-EE" sz="3500" b="0" dirty="0" smtClean="0">
                <a:latin typeface="+mj-lt"/>
              </a:rPr>
              <a:t> (</a:t>
            </a:r>
            <a:r>
              <a:rPr lang="en-US" sz="3500" b="0" dirty="0" err="1" smtClean="0">
                <a:latin typeface="+mj-lt"/>
              </a:rPr>
              <a:t>Spendee</a:t>
            </a:r>
            <a:r>
              <a:rPr lang="en-US" sz="3500" b="0" dirty="0">
                <a:latin typeface="+mj-lt"/>
              </a:rPr>
              <a:t>, </a:t>
            </a:r>
            <a:r>
              <a:rPr lang="en-US" sz="3500" b="0" dirty="0" err="1">
                <a:latin typeface="+mj-lt"/>
              </a:rPr>
              <a:t>Expen</a:t>
            </a:r>
            <a:r>
              <a:rPr lang="et-EE" sz="3500" b="0" dirty="0">
                <a:latin typeface="+mj-lt"/>
              </a:rPr>
              <a:t>s</a:t>
            </a:r>
            <a:r>
              <a:rPr lang="en-US" sz="3500" b="0" dirty="0">
                <a:latin typeface="+mj-lt"/>
              </a:rPr>
              <a:t>e Manager, Easy Home Finance</a:t>
            </a:r>
            <a:r>
              <a:rPr lang="et-EE" sz="3500" b="0" dirty="0">
                <a:latin typeface="+mj-lt"/>
              </a:rPr>
              <a:t>)</a:t>
            </a:r>
          </a:p>
          <a:p>
            <a:pPr algn="l"/>
            <a:endParaRPr lang="et-EE" sz="3500" b="0" dirty="0">
              <a:latin typeface="+mj-lt"/>
            </a:endParaRPr>
          </a:p>
        </p:txBody>
      </p:sp>
    </p:spTree>
    <p:extLst>
      <p:ext uri="{BB962C8B-B14F-4D97-AF65-F5344CB8AC3E}">
        <p14:creationId xmlns:p14="http://schemas.microsoft.com/office/powerpoint/2010/main" val="2801351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39" y="304800"/>
            <a:ext cx="14121323" cy="20240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a:bodyPr>
          <a:lstStyle/>
          <a:p>
            <a:pPr fontAlgn="base">
              <a:spcAft>
                <a:spcPct val="0"/>
              </a:spcAft>
            </a:pPr>
            <a:r>
              <a:rPr lang="en-US" b="1" dirty="0"/>
              <a:t>Tips for better financial management</a:t>
            </a:r>
            <a:endParaRPr lang="et-EE" b="1" dirty="0">
              <a:solidFill>
                <a:srgbClr val="FECA30"/>
              </a:solidFill>
              <a:cs typeface="Arial" panose="020B0604020202020204" pitchFamily="34" charset="0"/>
            </a:endParaRPr>
          </a:p>
        </p:txBody>
      </p:sp>
      <p:sp>
        <p:nvSpPr>
          <p:cNvPr id="3" name="Content Placeholder 2"/>
          <p:cNvSpPr>
            <a:spLocks noGrp="1"/>
          </p:cNvSpPr>
          <p:nvPr>
            <p:ph idx="1"/>
          </p:nvPr>
        </p:nvSpPr>
        <p:spPr>
          <a:xfrm>
            <a:off x="1168939" y="2633663"/>
            <a:ext cx="13877738" cy="5164153"/>
          </a:xfrm>
        </p:spPr>
        <p:txBody>
          <a:bodyPr>
            <a:noAutofit/>
          </a:bodyPr>
          <a:lstStyle/>
          <a:p>
            <a:pPr marL="457200" indent="-457200">
              <a:buFont typeface="Arial" panose="020B0604020202020204" pitchFamily="34" charset="0"/>
              <a:buChar char="•"/>
            </a:pPr>
            <a:r>
              <a:rPr lang="en-US" dirty="0"/>
              <a:t>Prepare a budget to get an idea of what your actual costs are.</a:t>
            </a:r>
            <a:endParaRPr lang="et-EE" dirty="0"/>
          </a:p>
          <a:p>
            <a:pPr marL="457200" indent="-457200">
              <a:buFont typeface="Arial" panose="020B0604020202020204" pitchFamily="34" charset="0"/>
              <a:buChar char="•"/>
            </a:pPr>
            <a:r>
              <a:rPr lang="en-US" dirty="0"/>
              <a:t>Find out the costs that overburden your </a:t>
            </a:r>
            <a:r>
              <a:rPr lang="en-US" dirty="0" smtClean="0"/>
              <a:t>wallet.</a:t>
            </a:r>
            <a:endParaRPr lang="et-EE" dirty="0"/>
          </a:p>
          <a:p>
            <a:pPr marL="457200" indent="-457200">
              <a:buFont typeface="Arial" panose="020B0604020202020204" pitchFamily="34" charset="0"/>
              <a:buChar char="•"/>
            </a:pPr>
            <a:r>
              <a:rPr lang="en-US" dirty="0"/>
              <a:t>Review and develop your knowledge, skills and </a:t>
            </a:r>
            <a:r>
              <a:rPr lang="en-US" dirty="0" smtClean="0"/>
              <a:t>interests </a:t>
            </a:r>
            <a:r>
              <a:rPr lang="en-US" dirty="0" smtClean="0">
                <a:latin typeface="Calibri"/>
                <a:cs typeface="Calibri"/>
              </a:rPr>
              <a:t>–</a:t>
            </a:r>
            <a:r>
              <a:rPr lang="en-US" dirty="0" smtClean="0"/>
              <a:t> </a:t>
            </a:r>
            <a:r>
              <a:rPr lang="en-US" dirty="0"/>
              <a:t>perhaps one of them give you extra </a:t>
            </a:r>
            <a:r>
              <a:rPr lang="en-US" dirty="0" smtClean="0"/>
              <a:t>income.</a:t>
            </a:r>
            <a:endParaRPr lang="et-EE" dirty="0"/>
          </a:p>
          <a:p>
            <a:pPr marL="457200" indent="-457200">
              <a:buFont typeface="Arial" panose="020B0604020202020204" pitchFamily="34" charset="0"/>
              <a:buChar char="•"/>
            </a:pPr>
            <a:r>
              <a:rPr lang="en-US" dirty="0"/>
              <a:t>Save on the little things!</a:t>
            </a:r>
            <a:endParaRPr lang="et-EE" dirty="0"/>
          </a:p>
        </p:txBody>
      </p:sp>
    </p:spTree>
    <p:extLst>
      <p:ext uri="{BB962C8B-B14F-4D97-AF65-F5344CB8AC3E}">
        <p14:creationId xmlns:p14="http://schemas.microsoft.com/office/powerpoint/2010/main" val="417741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267" y="0"/>
            <a:ext cx="15384233" cy="23774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ctr" anchorCtr="0" compatLnSpc="1">
            <a:prstTxWarp prst="textNoShape">
              <a:avLst/>
            </a:prstTxWarp>
            <a:normAutofit fontScale="90000"/>
          </a:bodyPr>
          <a:lstStyle/>
          <a:p>
            <a:pPr fontAlgn="base">
              <a:spcAft>
                <a:spcPct val="0"/>
              </a:spcAft>
            </a:pPr>
            <a:r>
              <a:rPr lang="en-US" b="1" dirty="0" smtClean="0">
                <a:solidFill>
                  <a:srgbClr val="FECA30"/>
                </a:solidFill>
                <a:cs typeface="Arial" panose="020B0604020202020204" pitchFamily="34" charset="0"/>
              </a:rPr>
              <a:t>We can save during limited period of time (while working)</a:t>
            </a:r>
            <a:br>
              <a:rPr lang="en-US" b="1" dirty="0" smtClean="0">
                <a:solidFill>
                  <a:srgbClr val="FECA30"/>
                </a:solidFill>
                <a:cs typeface="Arial" panose="020B0604020202020204" pitchFamily="34" charset="0"/>
              </a:rPr>
            </a:br>
            <a:r>
              <a:rPr lang="en-US" b="1" dirty="0" smtClean="0">
                <a:solidFill>
                  <a:srgbClr val="FECA30"/>
                </a:solidFill>
                <a:cs typeface="Arial" panose="020B0604020202020204" pitchFamily="34" charset="0"/>
              </a:rPr>
              <a:t>																			</a:t>
            </a:r>
            <a:r>
              <a:rPr lang="en-US" sz="1400" b="1" dirty="0" smtClean="0">
                <a:solidFill>
                  <a:schemeClr val="accent3">
                    <a:lumMod val="75000"/>
                  </a:schemeClr>
                </a:solidFill>
                <a:cs typeface="Arial" panose="020B0604020202020204" pitchFamily="34" charset="0"/>
              </a:rPr>
              <a:t>Green line: consumption; </a:t>
            </a:r>
            <a:r>
              <a:rPr lang="en-US" sz="1400" b="1" dirty="0" smtClean="0">
                <a:solidFill>
                  <a:srgbClr val="FF0000"/>
                </a:solidFill>
                <a:cs typeface="Arial" panose="020B0604020202020204" pitchFamily="34" charset="0"/>
              </a:rPr>
              <a:t>Red line: income</a:t>
            </a:r>
            <a:endParaRPr lang="et-EE" b="1" dirty="0">
              <a:solidFill>
                <a:srgbClr val="FF0000"/>
              </a:solidFill>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3392071"/>
              </p:ext>
            </p:extLst>
          </p:nvPr>
        </p:nvGraphicFramePr>
        <p:xfrm>
          <a:off x="1618673" y="2133601"/>
          <a:ext cx="13214927" cy="603461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rot="16200000">
            <a:off x="-1202074" y="4697175"/>
            <a:ext cx="5140424" cy="501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3500" dirty="0" smtClean="0">
                <a:solidFill>
                  <a:srgbClr val="0A0A0A"/>
                </a:solidFill>
                <a:latin typeface="+mj-lt"/>
                <a:cs typeface="Arial" panose="020B0604020202020204" pitchFamily="34" charset="0"/>
              </a:rPr>
              <a:t>YEARLY INCOME, EUR</a:t>
            </a:r>
            <a:endParaRPr lang="en-GB" sz="3500" dirty="0">
              <a:solidFill>
                <a:srgbClr val="0A0A0A"/>
              </a:solidFill>
              <a:latin typeface="+mj-lt"/>
              <a:cs typeface="Arial" panose="020B0604020202020204" pitchFamily="34" charset="0"/>
            </a:endParaRPr>
          </a:p>
        </p:txBody>
      </p:sp>
      <p:sp>
        <p:nvSpPr>
          <p:cNvPr id="6" name="Rectangle 5"/>
          <p:cNvSpPr/>
          <p:nvPr/>
        </p:nvSpPr>
        <p:spPr>
          <a:xfrm>
            <a:off x="6559824" y="8277756"/>
            <a:ext cx="1856207" cy="437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500" dirty="0" smtClean="0">
                <a:solidFill>
                  <a:srgbClr val="0A0A0A"/>
                </a:solidFill>
                <a:latin typeface="+mj-lt"/>
                <a:cs typeface="Arial" panose="020B0604020202020204" pitchFamily="34" charset="0"/>
              </a:rPr>
              <a:t>AGE</a:t>
            </a:r>
            <a:endParaRPr lang="en-GB" sz="3500" dirty="0">
              <a:solidFill>
                <a:srgbClr val="0A0A0A"/>
              </a:solidFill>
              <a:latin typeface="+mj-lt"/>
              <a:cs typeface="Arial" panose="020B0604020202020204" pitchFamily="34" charset="0"/>
            </a:endParaRPr>
          </a:p>
        </p:txBody>
      </p:sp>
    </p:spTree>
    <p:extLst>
      <p:ext uri="{BB962C8B-B14F-4D97-AF65-F5344CB8AC3E}">
        <p14:creationId xmlns:p14="http://schemas.microsoft.com/office/powerpoint/2010/main" val="3008729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139" y="0"/>
            <a:ext cx="14121323" cy="2024063"/>
          </a:xfrm>
        </p:spPr>
        <p:txBody>
          <a:bodyPr anchor="ctr">
            <a:normAutofit/>
          </a:bodyPr>
          <a:lstStyle/>
          <a:p>
            <a:r>
              <a:rPr lang="en-US" b="1" dirty="0"/>
              <a:t>The time value of money</a:t>
            </a:r>
            <a:endParaRPr lang="et-EE" b="1" dirty="0">
              <a:solidFill>
                <a:srgbClr val="FECA30"/>
              </a:solidFill>
              <a:cs typeface="Arial" panose="020B0604020202020204" pitchFamily="34" charset="0"/>
            </a:endParaRPr>
          </a:p>
        </p:txBody>
      </p:sp>
      <p:sp>
        <p:nvSpPr>
          <p:cNvPr id="3" name="Content Placeholder 2"/>
          <p:cNvSpPr>
            <a:spLocks noGrp="1"/>
          </p:cNvSpPr>
          <p:nvPr>
            <p:ph idx="1"/>
          </p:nvPr>
        </p:nvSpPr>
        <p:spPr>
          <a:xfrm>
            <a:off x="1447800" y="2024063"/>
            <a:ext cx="13486862" cy="5801784"/>
          </a:xfrm>
        </p:spPr>
        <p:txBody>
          <a:bodyPr>
            <a:noAutofit/>
          </a:bodyPr>
          <a:lstStyle/>
          <a:p>
            <a:r>
              <a:rPr lang="en-US" b="1" dirty="0"/>
              <a:t>One euro today is worth more than one euro tomorrow</a:t>
            </a:r>
            <a:endParaRPr lang="et-EE" b="1" dirty="0"/>
          </a:p>
          <a:p>
            <a:endParaRPr lang="en-US" dirty="0" smtClean="0"/>
          </a:p>
          <a:p>
            <a:r>
              <a:rPr lang="en-US" dirty="0" smtClean="0"/>
              <a:t>An </a:t>
            </a:r>
            <a:r>
              <a:rPr lang="en-US" dirty="0"/>
              <a:t>example of saving:</a:t>
            </a:r>
            <a:endParaRPr lang="et-EE" dirty="0"/>
          </a:p>
          <a:p>
            <a:r>
              <a:rPr lang="en-US" dirty="0"/>
              <a:t>1000 euros to your bank account</a:t>
            </a:r>
            <a:endParaRPr lang="et-EE" dirty="0"/>
          </a:p>
          <a:p>
            <a:r>
              <a:rPr lang="en-US" dirty="0"/>
              <a:t>10 years later, </a:t>
            </a:r>
            <a:r>
              <a:rPr lang="en-US" dirty="0" smtClean="0"/>
              <a:t>you still have 1000 </a:t>
            </a:r>
            <a:r>
              <a:rPr lang="en-US" dirty="0"/>
              <a:t>euros </a:t>
            </a:r>
            <a:r>
              <a:rPr lang="en-US" dirty="0" smtClean="0"/>
              <a:t>at your bank account, but the actual </a:t>
            </a:r>
            <a:r>
              <a:rPr lang="en-US" dirty="0"/>
              <a:t>value </a:t>
            </a:r>
            <a:r>
              <a:rPr lang="en-US" dirty="0" smtClean="0"/>
              <a:t>is 760 euros -&gt; (in </a:t>
            </a:r>
            <a:r>
              <a:rPr lang="en-US" dirty="0"/>
              <a:t>10 years, 24% of the value has been lost)</a:t>
            </a:r>
            <a:endParaRPr lang="et-EE" dirty="0"/>
          </a:p>
          <a:p>
            <a:endParaRPr lang="et-EE" dirty="0">
              <a:latin typeface="+mj-lt"/>
            </a:endParaRPr>
          </a:p>
        </p:txBody>
      </p:sp>
    </p:spTree>
    <p:extLst>
      <p:ext uri="{BB962C8B-B14F-4D97-AF65-F5344CB8AC3E}">
        <p14:creationId xmlns:p14="http://schemas.microsoft.com/office/powerpoint/2010/main" val="420977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old"/>
        <a:ea typeface="Montserrat Bold"/>
        <a:cs typeface="Montserrat Bold"/>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47625" tIns="47625" rIns="47625" bIns="47625" numCol="1" spcCol="38100" rtlCol="0" anchor="ctr">
        <a:spAutoFit/>
      </a:bodyPr>
      <a:lstStyle>
        <a:defPPr marL="0" marR="0" indent="0" algn="l" defTabSz="547687" rtl="0" fontAlgn="auto" latinLnBrk="0" hangingPunct="0">
          <a:lnSpc>
            <a:spcPct val="120000"/>
          </a:lnSpc>
          <a:spcBef>
            <a:spcPts val="1400"/>
          </a:spcBef>
          <a:spcAft>
            <a:spcPts val="0"/>
          </a:spcAft>
          <a:buClrTx/>
          <a:buSzTx/>
          <a:buFontTx/>
          <a:buNone/>
          <a:tabLst/>
          <a:defRPr kumimoji="0" sz="3500" b="0" i="0" u="none" strike="noStrike" cap="none" spc="0" normalizeH="0" baseline="0">
            <a:ln>
              <a:noFill/>
            </a:ln>
            <a:solidFill>
              <a:srgbClr val="000000"/>
            </a:solidFill>
            <a:effectLst/>
            <a:uFillTx/>
            <a:latin typeface="+mj-lt"/>
            <a:ea typeface="+mj-ea"/>
            <a:cs typeface="+mj-cs"/>
            <a:sym typeface="Montserrat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47625" tIns="47625" rIns="47625" bIns="47625" numCol="1" spcCol="38100" rtlCol="0" anchor="ctr">
        <a:spAutoFit/>
      </a:bodyPr>
      <a:lstStyle>
        <a:defPPr marL="0" marR="0" indent="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old"/>
        <a:ea typeface="Montserrat Bold"/>
        <a:cs typeface="Montserrat Bold"/>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47625" tIns="47625" rIns="47625" bIns="47625" numCol="1" spcCol="38100" rtlCol="0" anchor="ctr">
        <a:spAutoFit/>
      </a:bodyPr>
      <a:lstStyle>
        <a:defPPr marL="0" marR="0" indent="0" algn="l" defTabSz="547687" rtl="0" fontAlgn="auto" latinLnBrk="0" hangingPunct="0">
          <a:lnSpc>
            <a:spcPct val="120000"/>
          </a:lnSpc>
          <a:spcBef>
            <a:spcPts val="1400"/>
          </a:spcBef>
          <a:spcAft>
            <a:spcPts val="0"/>
          </a:spcAft>
          <a:buClrTx/>
          <a:buSzTx/>
          <a:buFontTx/>
          <a:buNone/>
          <a:tabLst/>
          <a:defRPr kumimoji="0" sz="3500" b="0" i="0" u="none" strike="noStrike" cap="none" spc="0" normalizeH="0" baseline="0">
            <a:ln>
              <a:noFill/>
            </a:ln>
            <a:solidFill>
              <a:srgbClr val="000000"/>
            </a:solidFill>
            <a:effectLst/>
            <a:uFillTx/>
            <a:latin typeface="+mj-lt"/>
            <a:ea typeface="+mj-ea"/>
            <a:cs typeface="+mj-cs"/>
            <a:sym typeface="Montserrat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47625" tIns="47625" rIns="47625" bIns="47625" numCol="1" spcCol="38100" rtlCol="0" anchor="ctr">
        <a:spAutoFit/>
      </a:bodyPr>
      <a:lstStyle>
        <a:defPPr marL="0" marR="0" indent="0" algn="ctr" defTabSz="547687"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595959"/>
    </a:dk1>
    <a:lt1>
      <a:sysClr val="window" lastClr="FFFFFF"/>
    </a:lt1>
    <a:dk2>
      <a:srgbClr val="595959"/>
    </a:dk2>
    <a:lt2>
      <a:srgbClr val="F8F8F8"/>
    </a:lt2>
    <a:accent1>
      <a:srgbClr val="FFFFFF"/>
    </a:accent1>
    <a:accent2>
      <a:srgbClr val="F2F2F2"/>
    </a:accent2>
    <a:accent3>
      <a:srgbClr val="BFBFBF"/>
    </a:accent3>
    <a:accent4>
      <a:srgbClr val="808080"/>
    </a:accent4>
    <a:accent5>
      <a:srgbClr val="5F5F5F"/>
    </a:accent5>
    <a:accent6>
      <a:srgbClr val="4D4D4D"/>
    </a:accent6>
    <a:hlink>
      <a:srgbClr val="5F5F5F"/>
    </a:hlink>
    <a:folHlink>
      <a:srgbClr val="919191"/>
    </a:folHlink>
  </a:clrScheme>
  <a:fontScheme name="Custom 1">
    <a:majorFont>
      <a:latin typeface="Proxima Nova Cn Rg"/>
      <a:ea typeface=""/>
      <a:cs typeface=""/>
    </a:majorFont>
    <a:minorFont>
      <a:latin typeface="Proxima Nova Cn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6632</TotalTime>
  <Words>857</Words>
  <Application>Microsoft Office PowerPoint</Application>
  <PresentationFormat>Custom</PresentationFormat>
  <Paragraphs>152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White</vt:lpstr>
      <vt:lpstr>Saving and investing</vt:lpstr>
      <vt:lpstr>Saving</vt:lpstr>
      <vt:lpstr>Families still have too little savings </vt:lpstr>
      <vt:lpstr>Planning of money matters</vt:lpstr>
      <vt:lpstr>Budgeting – why?</vt:lpstr>
      <vt:lpstr>Ways of budgeting</vt:lpstr>
      <vt:lpstr>Tips for better financial management</vt:lpstr>
      <vt:lpstr>We can save during limited period of time (while working)                    Green line: consumption; Red line: income</vt:lpstr>
      <vt:lpstr>The time value of money</vt:lpstr>
      <vt:lpstr>Investing</vt:lpstr>
      <vt:lpstr>Investing</vt:lpstr>
      <vt:lpstr>Investing</vt:lpstr>
      <vt:lpstr>When to start investing?</vt:lpstr>
      <vt:lpstr>Change of a consumer price index  in Estonia, %</vt:lpstr>
      <vt:lpstr>Time is investors best friend!</vt:lpstr>
      <vt:lpstr>Example 1: 83 euros monthly, 0% return               Blue column: friend no 1; green column: friend no 2 </vt:lpstr>
      <vt:lpstr>Example 2: 83 euros monthly, 6% return               Blue column: friend no 1; green column: friend no 2  </vt:lpstr>
      <vt:lpstr>Example 3: 83 euros monthly, 9% return                Blue column: friend no 1; green column: friend no 2  </vt:lpstr>
      <vt:lpstr>Growth of money  Monthly investment 83 euros, different returns </vt:lpstr>
      <vt:lpstr>Where to invest?</vt:lpstr>
      <vt:lpstr>How to divide money between different asset classes?</vt:lpstr>
      <vt:lpstr>Risk diversification</vt:lpstr>
      <vt:lpstr>Important to remember when deciding where to invest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Pangaliidu rahatarkuse tund Nimi</dc:title>
  <dc:creator>Sandro Vahtra</dc:creator>
  <cp:lastModifiedBy>Heli Lehtsaar-Karma</cp:lastModifiedBy>
  <cp:revision>70</cp:revision>
  <dcterms:modified xsi:type="dcterms:W3CDTF">2020-03-02T13:28:27Z</dcterms:modified>
</cp:coreProperties>
</file>